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al Bold" panose="020B0704020202020204" pitchFamily="34" charset="0"/>
      <p:regular r:id="rId23"/>
      <p:bold r:id="rId24"/>
    </p:embeddedFont>
    <p:embeddedFont>
      <p:font typeface="Arial Italics" panose="020B0604020202020204" charset="0"/>
      <p:regular r:id="rId25"/>
    </p:embeddedFont>
    <p:embeddedFont>
      <p:font typeface="DM Sans Bold" panose="020B0604020202020204" charset="0"/>
      <p:regular r:id="rId26"/>
    </p:embeddedFont>
    <p:embeddedFont>
      <p:font typeface="Montserrat Heav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8" autoAdjust="0"/>
    <p:restoredTop sz="94622" autoAdjust="0"/>
  </p:normalViewPr>
  <p:slideViewPr>
    <p:cSldViewPr>
      <p:cViewPr varScale="1">
        <p:scale>
          <a:sx n="39" d="100"/>
          <a:sy n="39" d="100"/>
        </p:scale>
        <p:origin x="67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927409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Vậy, đâu là nền tảng dữ liệu để vận hành 'bộ não' AI mà em đã trình bày? Câu trả lời nằm ở phần Cơ sở dữ liệu của hệ thống.</a:t>
            </a:r>
          </a:p>
          <a:p>
            <a:endParaRPr lang="en-US"/>
          </a:p>
          <a:p>
            <a:r>
              <a:rPr lang="en-US"/>
              <a:t>Trên slide là mô hình dữ liệu mà em đã xây dựng. Có thể thấy, để phương pháp Hybrid hoạt động hiệu quả, cấu trúc dữ liệu đã được thiết kế một cách có chủ đích để cung cấp hai nguồn dữ liệu chính, tương ứng với hai phương pháp con:</a:t>
            </a:r>
          </a:p>
          <a:p>
            <a:endParaRPr lang="en-US"/>
          </a:p>
          <a:p>
            <a:r>
              <a:rPr lang="en-US"/>
              <a:t>Thứ nhất, là dữ liệu về 'nội dung': Nguồn dữ liệu này nằm trong bảng products với các cột mô tả như name, description và author. Đây chính là đầu vào cho nhánh Content-Based Filtering của mô hình.</a:t>
            </a:r>
          </a:p>
          <a:p>
            <a:endParaRPr lang="en-US"/>
          </a:p>
          <a:p>
            <a:r>
              <a:rPr lang="en-US"/>
              <a:t>Thứ hai, là dữ liệu về 'cộng tác': Nguồn dữ liệu này nằm trong bảng user_interaction, ghi lại mọi hành vi tương tác giữa người dùng và sách. Đây là nguồn dữ liệu trọng tâm cho nhánh Collaborative Filtering.</a:t>
            </a:r>
          </a:p>
          <a:p>
            <a:endParaRPr lang="en-US"/>
          </a:p>
          <a:p>
            <a:r>
              <a:rPr lang="en-US"/>
              <a:t>Các bảng còn lại như users và categories đóng vai trò hỗ trợ, giúp hoàn thiện và làm giàu cho mô hình.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github.com/dangngan123/tn-da21ttc-110121146-dangthikimngan-ebooks-recsys-larave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8938" y="6607879"/>
            <a:ext cx="2361245" cy="2536494"/>
          </a:xfrm>
          <a:custGeom>
            <a:avLst/>
            <a:gdLst/>
            <a:ahLst/>
            <a:cxnLst/>
            <a:rect l="l" t="t" r="r" b="b"/>
            <a:pathLst>
              <a:path w="2361245" h="2536494">
                <a:moveTo>
                  <a:pt x="0" y="0"/>
                </a:moveTo>
                <a:lnTo>
                  <a:pt x="2361246" y="0"/>
                </a:lnTo>
                <a:lnTo>
                  <a:pt x="2361246" y="2536494"/>
                </a:lnTo>
                <a:lnTo>
                  <a:pt x="0" y="2536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311785"/>
            <a:ext cx="1602792" cy="1602792"/>
          </a:xfrm>
          <a:custGeom>
            <a:avLst/>
            <a:gdLst/>
            <a:ahLst/>
            <a:cxnLst/>
            <a:rect l="l" t="t" r="r" b="b"/>
            <a:pathLst>
              <a:path w="1602792" h="1602792">
                <a:moveTo>
                  <a:pt x="0" y="0"/>
                </a:moveTo>
                <a:lnTo>
                  <a:pt x="1602792" y="0"/>
                </a:lnTo>
                <a:lnTo>
                  <a:pt x="1602792" y="1602792"/>
                </a:lnTo>
                <a:lnTo>
                  <a:pt x="0" y="160279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1659372" y="5598546"/>
            <a:ext cx="4074123" cy="3414395"/>
          </a:xfrm>
          <a:prstGeom prst="rect">
            <a:avLst/>
          </a:prstGeom>
        </p:spPr>
        <p:txBody>
          <a:bodyPr lIns="0" tIns="0" rIns="0" bIns="0" rtlCol="0" anchor="t">
            <a:spAutoFit/>
          </a:bodyPr>
          <a:lstStyle/>
          <a:p>
            <a:pPr algn="l">
              <a:lnSpc>
                <a:spcPts val="4479"/>
              </a:lnSpc>
            </a:pPr>
            <a:r>
              <a:rPr lang="en-US" sz="3199" i="1">
                <a:solidFill>
                  <a:srgbClr val="000000"/>
                </a:solidFill>
                <a:latin typeface="Arial Italics"/>
                <a:ea typeface="Arial Italics"/>
                <a:cs typeface="Arial Italics"/>
                <a:sym typeface="Arial Italics"/>
              </a:rPr>
              <a:t>Sinh viên thực hiện:</a:t>
            </a:r>
          </a:p>
          <a:p>
            <a:pPr algn="l">
              <a:lnSpc>
                <a:spcPts val="4479"/>
              </a:lnSpc>
            </a:pPr>
            <a:r>
              <a:rPr lang="en-US" sz="3199">
                <a:solidFill>
                  <a:srgbClr val="000000"/>
                </a:solidFill>
                <a:latin typeface="Arial"/>
                <a:ea typeface="Arial"/>
                <a:cs typeface="Arial"/>
                <a:sym typeface="Arial"/>
              </a:rPr>
              <a:t>Đặng Thị Kim Ngân </a:t>
            </a:r>
          </a:p>
          <a:p>
            <a:pPr algn="l">
              <a:lnSpc>
                <a:spcPts val="4479"/>
              </a:lnSpc>
            </a:pPr>
            <a:r>
              <a:rPr lang="en-US" sz="3199">
                <a:solidFill>
                  <a:srgbClr val="000000"/>
                </a:solidFill>
                <a:latin typeface="Arial"/>
                <a:ea typeface="Arial"/>
                <a:cs typeface="Arial"/>
                <a:sym typeface="Arial"/>
              </a:rPr>
              <a:t>110121146</a:t>
            </a:r>
          </a:p>
          <a:p>
            <a:pPr algn="l">
              <a:lnSpc>
                <a:spcPts val="4479"/>
              </a:lnSpc>
            </a:pPr>
            <a:r>
              <a:rPr lang="en-US" sz="3199">
                <a:solidFill>
                  <a:srgbClr val="000000"/>
                </a:solidFill>
                <a:latin typeface="Arial"/>
                <a:ea typeface="Arial"/>
                <a:cs typeface="Arial"/>
                <a:sym typeface="Arial"/>
              </a:rPr>
              <a:t>DA21TTC</a:t>
            </a:r>
          </a:p>
          <a:p>
            <a:pPr algn="l">
              <a:lnSpc>
                <a:spcPts val="4479"/>
              </a:lnSpc>
              <a:spcBef>
                <a:spcPct val="0"/>
              </a:spcBef>
            </a:pPr>
            <a:endParaRPr lang="en-US" sz="3199">
              <a:solidFill>
                <a:srgbClr val="000000"/>
              </a:solidFill>
              <a:latin typeface="Arial"/>
              <a:ea typeface="Arial"/>
              <a:cs typeface="Arial"/>
              <a:sym typeface="Arial"/>
            </a:endParaRPr>
          </a:p>
          <a:p>
            <a:pPr algn="ctr">
              <a:lnSpc>
                <a:spcPts val="4479"/>
              </a:lnSpc>
              <a:spcBef>
                <a:spcPct val="0"/>
              </a:spcBef>
            </a:pPr>
            <a:endParaRPr lang="en-US" sz="3199">
              <a:solidFill>
                <a:srgbClr val="000000"/>
              </a:solidFill>
              <a:latin typeface="Arial"/>
              <a:ea typeface="Arial"/>
              <a:cs typeface="Arial"/>
              <a:sym typeface="Arial"/>
            </a:endParaRPr>
          </a:p>
        </p:txBody>
      </p:sp>
      <p:grpSp>
        <p:nvGrpSpPr>
          <p:cNvPr id="5" name="Group 5"/>
          <p:cNvGrpSpPr/>
          <p:nvPr/>
        </p:nvGrpSpPr>
        <p:grpSpPr>
          <a:xfrm>
            <a:off x="0" y="9200991"/>
            <a:ext cx="18288000" cy="1116461"/>
            <a:chOff x="0" y="0"/>
            <a:chExt cx="5803466" cy="939127"/>
          </a:xfrm>
        </p:grpSpPr>
        <p:sp>
          <p:nvSpPr>
            <p:cNvPr id="6" name="Freeform 6"/>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7" name="TextBox 7"/>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6512691" y="9095878"/>
            <a:ext cx="1587492" cy="1173080"/>
            <a:chOff x="0" y="-38026"/>
            <a:chExt cx="418105" cy="308959"/>
          </a:xfrm>
        </p:grpSpPr>
        <p:sp>
          <p:nvSpPr>
            <p:cNvPr id="9" name="Freeform 9"/>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0" name="TextBox 10"/>
            <p:cNvSpPr txBox="1"/>
            <p:nvPr/>
          </p:nvSpPr>
          <p:spPr>
            <a:xfrm>
              <a:off x="0" y="-38026"/>
              <a:ext cx="418105" cy="30895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1/20</a:t>
              </a:r>
            </a:p>
          </p:txBody>
        </p:sp>
      </p:grpSp>
      <p:sp>
        <p:nvSpPr>
          <p:cNvPr id="11" name="TextBox 11"/>
          <p:cNvSpPr txBox="1"/>
          <p:nvPr/>
        </p:nvSpPr>
        <p:spPr>
          <a:xfrm>
            <a:off x="3755373" y="395631"/>
            <a:ext cx="10777253" cy="1292225"/>
          </a:xfrm>
          <a:prstGeom prst="rect">
            <a:avLst/>
          </a:prstGeom>
        </p:spPr>
        <p:txBody>
          <a:bodyPr lIns="0" tIns="0" rIns="0" bIns="0" rtlCol="0" anchor="t">
            <a:spAutoFit/>
          </a:bodyPr>
          <a:lstStyle/>
          <a:p>
            <a:pPr algn="ctr">
              <a:lnSpc>
                <a:spcPts val="4900"/>
              </a:lnSpc>
            </a:pPr>
            <a:r>
              <a:rPr lang="en-US" sz="3500" b="1">
                <a:solidFill>
                  <a:srgbClr val="000000"/>
                </a:solidFill>
                <a:latin typeface="Arial Bold"/>
                <a:ea typeface="Arial Bold"/>
                <a:cs typeface="Arial Bold"/>
                <a:sym typeface="Arial Bold"/>
              </a:rPr>
              <a:t>  TRƯỜNG KỸ THUẬT VÀ CÔNG NGHỆ</a:t>
            </a:r>
          </a:p>
          <a:p>
            <a:pPr algn="ctr">
              <a:lnSpc>
                <a:spcPts val="4900"/>
              </a:lnSpc>
            </a:pPr>
            <a:r>
              <a:rPr lang="en-US" sz="3500" b="1">
                <a:solidFill>
                  <a:srgbClr val="000000"/>
                </a:solidFill>
                <a:latin typeface="Arial Bold"/>
                <a:ea typeface="Arial Bold"/>
                <a:cs typeface="Arial Bold"/>
                <a:sym typeface="Arial Bold"/>
              </a:rPr>
              <a:t>KHOA CÔNG NGHỆ THÔNG TIN</a:t>
            </a:r>
          </a:p>
        </p:txBody>
      </p:sp>
      <p:sp>
        <p:nvSpPr>
          <p:cNvPr id="12" name="TextBox 12"/>
          <p:cNvSpPr txBox="1"/>
          <p:nvPr/>
        </p:nvSpPr>
        <p:spPr>
          <a:xfrm>
            <a:off x="5297393" y="2542167"/>
            <a:ext cx="8375516" cy="673100"/>
          </a:xfrm>
          <a:prstGeom prst="rect">
            <a:avLst/>
          </a:prstGeom>
        </p:spPr>
        <p:txBody>
          <a:bodyPr lIns="0" tIns="0" rIns="0" bIns="0" rtlCol="0" anchor="t">
            <a:spAutoFit/>
          </a:bodyPr>
          <a:lstStyle/>
          <a:p>
            <a:pPr algn="ctr">
              <a:lnSpc>
                <a:spcPts val="4900"/>
              </a:lnSpc>
            </a:pPr>
            <a:r>
              <a:rPr lang="en-US" sz="3500" b="1">
                <a:solidFill>
                  <a:srgbClr val="000000"/>
                </a:solidFill>
                <a:latin typeface="Arial Bold"/>
                <a:ea typeface="Arial Bold"/>
                <a:cs typeface="Arial Bold"/>
                <a:sym typeface="Arial Bold"/>
              </a:rPr>
              <a:t>BÁO CÁO KHÓA LUẬN TỐT NGHIỆP </a:t>
            </a:r>
          </a:p>
        </p:txBody>
      </p:sp>
      <p:sp>
        <p:nvSpPr>
          <p:cNvPr id="13" name="TextBox 13"/>
          <p:cNvSpPr txBox="1"/>
          <p:nvPr/>
        </p:nvSpPr>
        <p:spPr>
          <a:xfrm>
            <a:off x="2463052" y="3662942"/>
            <a:ext cx="14044196" cy="1460500"/>
          </a:xfrm>
          <a:prstGeom prst="rect">
            <a:avLst/>
          </a:prstGeom>
        </p:spPr>
        <p:txBody>
          <a:bodyPr lIns="0" tIns="0" rIns="0" bIns="0" rtlCol="0" anchor="t">
            <a:spAutoFit/>
          </a:bodyPr>
          <a:lstStyle/>
          <a:p>
            <a:pPr algn="ctr">
              <a:lnSpc>
                <a:spcPts val="5599"/>
              </a:lnSpc>
            </a:pPr>
            <a:r>
              <a:rPr lang="en-US" sz="3999" b="1">
                <a:solidFill>
                  <a:srgbClr val="000000"/>
                </a:solidFill>
                <a:latin typeface="Arial Bold"/>
                <a:ea typeface="Arial Bold"/>
                <a:cs typeface="Arial Bold"/>
                <a:sym typeface="Arial Bold"/>
              </a:rPr>
              <a:t>XÂY DỰNG WEBSITE BÁN SÁCH TRỰC TUYẾN TÍCH HỢP AI ĐỀ XUẤT SÁCH THEO SỞ THÍCH NGƯỜI DÙNG</a:t>
            </a:r>
          </a:p>
        </p:txBody>
      </p:sp>
      <p:sp>
        <p:nvSpPr>
          <p:cNvPr id="14" name="TextBox 14"/>
          <p:cNvSpPr txBox="1"/>
          <p:nvPr/>
        </p:nvSpPr>
        <p:spPr>
          <a:xfrm>
            <a:off x="1511988" y="5782793"/>
            <a:ext cx="4486771" cy="1166495"/>
          </a:xfrm>
          <a:prstGeom prst="rect">
            <a:avLst/>
          </a:prstGeom>
        </p:spPr>
        <p:txBody>
          <a:bodyPr lIns="0" tIns="0" rIns="0" bIns="0" rtlCol="0" anchor="t">
            <a:spAutoFit/>
          </a:bodyPr>
          <a:lstStyle/>
          <a:p>
            <a:pPr algn="l">
              <a:lnSpc>
                <a:spcPts val="4479"/>
              </a:lnSpc>
              <a:spcBef>
                <a:spcPct val="0"/>
              </a:spcBef>
            </a:pPr>
            <a:r>
              <a:rPr lang="en-US" sz="3199" i="1">
                <a:solidFill>
                  <a:srgbClr val="000000"/>
                </a:solidFill>
                <a:latin typeface="Arial Italics"/>
                <a:ea typeface="Arial Italics"/>
                <a:cs typeface="Arial Italics"/>
                <a:sym typeface="Arial Italics"/>
              </a:rPr>
              <a:t>Giáo viên hướng dẫn:</a:t>
            </a:r>
          </a:p>
          <a:p>
            <a:pPr algn="l">
              <a:lnSpc>
                <a:spcPts val="4479"/>
              </a:lnSpc>
              <a:spcBef>
                <a:spcPct val="0"/>
              </a:spcBef>
            </a:pPr>
            <a:r>
              <a:rPr lang="en-US" sz="3199">
                <a:solidFill>
                  <a:srgbClr val="000000"/>
                </a:solidFill>
                <a:latin typeface="Arial"/>
                <a:ea typeface="Arial"/>
                <a:cs typeface="Arial"/>
                <a:sym typeface="Arial"/>
              </a:rPr>
              <a:t>ThS. Đoàn Phước Miền</a:t>
            </a:r>
          </a:p>
        </p:txBody>
      </p:sp>
      <p:sp>
        <p:nvSpPr>
          <p:cNvPr id="15" name="TextBox 15"/>
          <p:cNvSpPr txBox="1"/>
          <p:nvPr/>
        </p:nvSpPr>
        <p:spPr>
          <a:xfrm>
            <a:off x="6628629" y="8513818"/>
            <a:ext cx="5498306" cy="630555"/>
          </a:xfrm>
          <a:prstGeom prst="rect">
            <a:avLst/>
          </a:prstGeom>
        </p:spPr>
        <p:txBody>
          <a:bodyPr lIns="0" tIns="0" rIns="0" bIns="0" rtlCol="0" anchor="t">
            <a:spAutoFit/>
          </a:bodyPr>
          <a:lstStyle/>
          <a:p>
            <a:pPr algn="ctr">
              <a:lnSpc>
                <a:spcPts val="4619"/>
              </a:lnSpc>
              <a:spcBef>
                <a:spcPct val="0"/>
              </a:spcBef>
            </a:pPr>
            <a:r>
              <a:rPr lang="en-US" sz="3299" b="1">
                <a:solidFill>
                  <a:srgbClr val="0C1D4B"/>
                </a:solidFill>
                <a:latin typeface="Arial Bold"/>
                <a:ea typeface="Arial Bold"/>
                <a:cs typeface="Arial Bold"/>
                <a:sym typeface="Arial Bold"/>
              </a:rPr>
              <a:t>Trà Vinh, tháng 7 năm 2025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a:off x="10080744" y="160734"/>
            <a:ext cx="7178556" cy="9965531"/>
          </a:xfrm>
          <a:custGeom>
            <a:avLst/>
            <a:gdLst/>
            <a:ahLst/>
            <a:cxnLst/>
            <a:rect l="l" t="t" r="r" b="b"/>
            <a:pathLst>
              <a:path w="6096086" h="8787152">
                <a:moveTo>
                  <a:pt x="0" y="0"/>
                </a:moveTo>
                <a:lnTo>
                  <a:pt x="6096087" y="0"/>
                </a:lnTo>
                <a:lnTo>
                  <a:pt x="6096087" y="8787151"/>
                </a:lnTo>
                <a:lnTo>
                  <a:pt x="0" y="8787151"/>
                </a:lnTo>
                <a:lnTo>
                  <a:pt x="0" y="0"/>
                </a:lnTo>
                <a:close/>
              </a:path>
            </a:pathLst>
          </a:custGeom>
          <a:blipFill>
            <a:blip r:embed="rId3"/>
            <a:stretch>
              <a:fillRect/>
            </a:stretch>
          </a:blipFill>
        </p:spPr>
        <p:txBody>
          <a:bodyPr/>
          <a:lstStyle/>
          <a:p>
            <a:endParaRPr lang="en-US"/>
          </a:p>
        </p:txBody>
      </p:sp>
      <p:grpSp>
        <p:nvGrpSpPr>
          <p:cNvPr id="2" name="Group 2"/>
          <p:cNvGrpSpPr/>
          <p:nvPr/>
        </p:nvGrpSpPr>
        <p:grpSpPr>
          <a:xfrm>
            <a:off x="-399086" y="160734"/>
            <a:ext cx="11059703" cy="1479116"/>
            <a:chOff x="0" y="-214314"/>
            <a:chExt cx="14746270" cy="1972156"/>
          </a:xfrm>
        </p:grpSpPr>
        <p:grpSp>
          <p:nvGrpSpPr>
            <p:cNvPr id="3" name="Group 3"/>
            <p:cNvGrpSpPr/>
            <p:nvPr/>
          </p:nvGrpSpPr>
          <p:grpSpPr>
            <a:xfrm>
              <a:off x="1460945" y="-214314"/>
              <a:ext cx="13285325" cy="1900728"/>
              <a:chOff x="0" y="-56443"/>
              <a:chExt cx="2624262" cy="375452"/>
            </a:xfrm>
          </p:grpSpPr>
          <p:sp>
            <p:nvSpPr>
              <p:cNvPr id="4" name="Freeform 4"/>
              <p:cNvSpPr/>
              <p:nvPr/>
            </p:nvSpPr>
            <p:spPr>
              <a:xfrm>
                <a:off x="0" y="0"/>
                <a:ext cx="2624262" cy="319009"/>
              </a:xfrm>
              <a:custGeom>
                <a:avLst/>
                <a:gdLst/>
                <a:ahLst/>
                <a:cxnLst/>
                <a:rect l="l" t="t" r="r" b="b"/>
                <a:pathLst>
                  <a:path w="2624262" h="319009">
                    <a:moveTo>
                      <a:pt x="11655" y="0"/>
                    </a:moveTo>
                    <a:lnTo>
                      <a:pt x="2612607" y="0"/>
                    </a:lnTo>
                    <a:cubicBezTo>
                      <a:pt x="2619044" y="0"/>
                      <a:pt x="2624262" y="5218"/>
                      <a:pt x="2624262" y="11655"/>
                    </a:cubicBezTo>
                    <a:lnTo>
                      <a:pt x="2624262" y="307354"/>
                    </a:lnTo>
                    <a:cubicBezTo>
                      <a:pt x="2624262" y="310446"/>
                      <a:pt x="2623034" y="313410"/>
                      <a:pt x="2620848" y="315596"/>
                    </a:cubicBezTo>
                    <a:cubicBezTo>
                      <a:pt x="2618662" y="317781"/>
                      <a:pt x="2615698" y="319009"/>
                      <a:pt x="2612607" y="319009"/>
                    </a:cubicBezTo>
                    <a:lnTo>
                      <a:pt x="11655" y="319009"/>
                    </a:lnTo>
                    <a:cubicBezTo>
                      <a:pt x="5218" y="319009"/>
                      <a:pt x="0" y="313791"/>
                      <a:pt x="0" y="307354"/>
                    </a:cubicBezTo>
                    <a:lnTo>
                      <a:pt x="0" y="11655"/>
                    </a:lnTo>
                    <a:cubicBezTo>
                      <a:pt x="0" y="8564"/>
                      <a:pt x="1228" y="5599"/>
                      <a:pt x="3414" y="3414"/>
                    </a:cubicBezTo>
                    <a:cubicBezTo>
                      <a:pt x="5599" y="1228"/>
                      <a:pt x="8564" y="0"/>
                      <a:pt x="11655" y="0"/>
                    </a:cubicBezTo>
                    <a:close/>
                  </a:path>
                </a:pathLst>
              </a:custGeom>
              <a:solidFill>
                <a:srgbClr val="003EA8"/>
              </a:solidFill>
            </p:spPr>
            <p:txBody>
              <a:bodyPr/>
              <a:lstStyle/>
              <a:p>
                <a:endParaRPr lang="en-US"/>
              </a:p>
            </p:txBody>
          </p:sp>
          <p:sp>
            <p:nvSpPr>
              <p:cNvPr id="5" name="TextBox 5"/>
              <p:cNvSpPr txBox="1"/>
              <p:nvPr/>
            </p:nvSpPr>
            <p:spPr>
              <a:xfrm>
                <a:off x="0" y="-56443"/>
                <a:ext cx="2624262" cy="375452"/>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XÂY DỰNG HỆ THỐNG </a:t>
                </a:r>
              </a:p>
            </p:txBody>
          </p:sp>
        </p:grpSp>
        <p:sp>
          <p:nvSpPr>
            <p:cNvPr id="6" name="Freeform 6"/>
            <p:cNvSpPr/>
            <p:nvPr/>
          </p:nvSpPr>
          <p:spPr>
            <a:xfrm>
              <a:off x="0" y="0"/>
              <a:ext cx="3619086" cy="1757842"/>
            </a:xfrm>
            <a:custGeom>
              <a:avLst/>
              <a:gdLst/>
              <a:ahLst/>
              <a:cxnLst/>
              <a:rect l="l" t="t" r="r" b="b"/>
              <a:pathLst>
                <a:path w="3619086" h="1757842">
                  <a:moveTo>
                    <a:pt x="0" y="0"/>
                  </a:moveTo>
                  <a:lnTo>
                    <a:pt x="3619086" y="0"/>
                  </a:lnTo>
                  <a:lnTo>
                    <a:pt x="3619086" y="1757842"/>
                  </a:lnTo>
                  <a:lnTo>
                    <a:pt x="0" y="1757842"/>
                  </a:lnTo>
                  <a:lnTo>
                    <a:pt x="0" y="0"/>
                  </a:lnTo>
                  <a:close/>
                </a:path>
              </a:pathLst>
            </a:custGeom>
            <a:blipFill>
              <a:blip r:embed="rId4"/>
              <a:stretch>
                <a:fillRect/>
              </a:stretch>
            </a:blipFill>
          </p:spPr>
          <p:txBody>
            <a:bodyPr/>
            <a:lstStyle/>
            <a:p>
              <a:endParaRPr lang="en-US"/>
            </a:p>
          </p:txBody>
        </p:sp>
      </p:grpSp>
      <p:sp>
        <p:nvSpPr>
          <p:cNvPr id="18" name="TextBox 18"/>
          <p:cNvSpPr txBox="1"/>
          <p:nvPr/>
        </p:nvSpPr>
        <p:spPr>
          <a:xfrm>
            <a:off x="1049771" y="3656054"/>
            <a:ext cx="9862499" cy="840763"/>
          </a:xfrm>
          <a:prstGeom prst="rect">
            <a:avLst/>
          </a:prstGeom>
        </p:spPr>
        <p:txBody>
          <a:bodyPr lIns="0" tIns="0" rIns="0" bIns="0" rtlCol="0" anchor="t">
            <a:spAutoFit/>
          </a:bodyPr>
          <a:lstStyle/>
          <a:p>
            <a:pPr algn="l">
              <a:lnSpc>
                <a:spcPts val="6159"/>
              </a:lnSpc>
              <a:spcBef>
                <a:spcPct val="0"/>
              </a:spcBef>
            </a:pPr>
            <a:r>
              <a:rPr lang="en-US" sz="4399" b="1">
                <a:solidFill>
                  <a:srgbClr val="F87829"/>
                </a:solidFill>
                <a:latin typeface="Arial Bold"/>
                <a:ea typeface="Arial Bold"/>
                <a:cs typeface="Arial Bold"/>
                <a:sym typeface="Arial Bold"/>
              </a:rPr>
              <a:t>Quy trình hoạt động của chatbot: </a:t>
            </a:r>
          </a:p>
        </p:txBody>
      </p:sp>
      <p:grpSp>
        <p:nvGrpSpPr>
          <p:cNvPr id="19" name="Group 14">
            <a:extLst>
              <a:ext uri="{FF2B5EF4-FFF2-40B4-BE49-F238E27FC236}">
                <a16:creationId xmlns:a16="http://schemas.microsoft.com/office/drawing/2014/main" id="{051B742F-8453-9B05-91E4-1F4F08E630C4}"/>
              </a:ext>
            </a:extLst>
          </p:cNvPr>
          <p:cNvGrpSpPr/>
          <p:nvPr/>
        </p:nvGrpSpPr>
        <p:grpSpPr>
          <a:xfrm>
            <a:off x="16465554" y="9029701"/>
            <a:ext cx="1587492" cy="1257299"/>
            <a:chOff x="0" y="-60207"/>
            <a:chExt cx="418105" cy="331140"/>
          </a:xfrm>
        </p:grpSpPr>
        <p:sp>
          <p:nvSpPr>
            <p:cNvPr id="20" name="Freeform 15">
              <a:extLst>
                <a:ext uri="{FF2B5EF4-FFF2-40B4-BE49-F238E27FC236}">
                  <a16:creationId xmlns:a16="http://schemas.microsoft.com/office/drawing/2014/main" id="{D23DB967-2314-2835-AB7E-52ACEE0A3A88}"/>
                </a:ext>
              </a:extLst>
            </p:cNvPr>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324376"/>
            </a:solidFill>
          </p:spPr>
          <p:txBody>
            <a:bodyPr/>
            <a:lstStyle/>
            <a:p>
              <a:endParaRPr lang="en-US"/>
            </a:p>
          </p:txBody>
        </p:sp>
        <p:sp>
          <p:nvSpPr>
            <p:cNvPr id="21" name="TextBox 16">
              <a:extLst>
                <a:ext uri="{FF2B5EF4-FFF2-40B4-BE49-F238E27FC236}">
                  <a16:creationId xmlns:a16="http://schemas.microsoft.com/office/drawing/2014/main" id="{5DEAEF93-7F63-A683-307C-8D14A39A7773}"/>
                </a:ext>
              </a:extLst>
            </p:cNvPr>
            <p:cNvSpPr txBox="1"/>
            <p:nvPr/>
          </p:nvSpPr>
          <p:spPr>
            <a:xfrm>
              <a:off x="0" y="-60207"/>
              <a:ext cx="418105" cy="331140"/>
            </a:xfrm>
            <a:prstGeom prst="rect">
              <a:avLst/>
            </a:prstGeom>
          </p:spPr>
          <p:txBody>
            <a:bodyPr lIns="50800" tIns="50800" rIns="50800" bIns="50800" rtlCol="0" anchor="ctr"/>
            <a:lstStyle/>
            <a:p>
              <a:pPr algn="ctr">
                <a:lnSpc>
                  <a:spcPts val="5599"/>
                </a:lnSpc>
              </a:pPr>
              <a:r>
                <a:rPr lang="vi-VN" sz="3999" b="1">
                  <a:solidFill>
                    <a:srgbClr val="FFFFFF"/>
                  </a:solidFill>
                  <a:latin typeface="Arial Bold"/>
                  <a:ea typeface="Arial Bold"/>
                  <a:cs typeface="Arial Bold"/>
                  <a:sym typeface="Arial Bold"/>
                </a:rPr>
                <a:t>10</a:t>
              </a:r>
              <a:r>
                <a:rPr lang="en-US" sz="3999" b="1">
                  <a:solidFill>
                    <a:srgbClr val="FFFFFF"/>
                  </a:solidFill>
                  <a:latin typeface="Arial Bold"/>
                  <a:ea typeface="Arial Bold"/>
                  <a:cs typeface="Arial Bold"/>
                  <a:sym typeface="Arial Bold"/>
                </a:rPr>
                <a:t>/20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5">
            <a:extLst>
              <a:ext uri="{FF2B5EF4-FFF2-40B4-BE49-F238E27FC236}">
                <a16:creationId xmlns:a16="http://schemas.microsoft.com/office/drawing/2014/main" id="{340B13E6-6857-4830-77A6-69E270F97A77}"/>
              </a:ext>
            </a:extLst>
          </p:cNvPr>
          <p:cNvGrpSpPr/>
          <p:nvPr/>
        </p:nvGrpSpPr>
        <p:grpSpPr>
          <a:xfrm>
            <a:off x="0" y="9200991"/>
            <a:ext cx="18288000" cy="1116461"/>
            <a:chOff x="0" y="0"/>
            <a:chExt cx="5803466" cy="939127"/>
          </a:xfrm>
        </p:grpSpPr>
        <p:sp>
          <p:nvSpPr>
            <p:cNvPr id="22" name="Freeform 6">
              <a:extLst>
                <a:ext uri="{FF2B5EF4-FFF2-40B4-BE49-F238E27FC236}">
                  <a16:creationId xmlns:a16="http://schemas.microsoft.com/office/drawing/2014/main" id="{71F8742C-1F9D-FC24-AE95-AD7C67867FA5}"/>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3" name="TextBox 7">
              <a:extLst>
                <a:ext uri="{FF2B5EF4-FFF2-40B4-BE49-F238E27FC236}">
                  <a16:creationId xmlns:a16="http://schemas.microsoft.com/office/drawing/2014/main" id="{D36715E2-0C78-C6BC-936A-24FA94667094}"/>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399086" y="100576"/>
            <a:ext cx="11059703" cy="1539274"/>
            <a:chOff x="0" y="-294524"/>
            <a:chExt cx="14746270" cy="2052366"/>
          </a:xfrm>
        </p:grpSpPr>
        <p:grpSp>
          <p:nvGrpSpPr>
            <p:cNvPr id="3" name="Group 3"/>
            <p:cNvGrpSpPr/>
            <p:nvPr/>
          </p:nvGrpSpPr>
          <p:grpSpPr>
            <a:xfrm>
              <a:off x="1460945" y="-294524"/>
              <a:ext cx="13285325" cy="1980938"/>
              <a:chOff x="0" y="-72287"/>
              <a:chExt cx="2624262" cy="391296"/>
            </a:xfrm>
          </p:grpSpPr>
          <p:sp>
            <p:nvSpPr>
              <p:cNvPr id="4" name="Freeform 4"/>
              <p:cNvSpPr/>
              <p:nvPr/>
            </p:nvSpPr>
            <p:spPr>
              <a:xfrm>
                <a:off x="0" y="0"/>
                <a:ext cx="2624262" cy="319009"/>
              </a:xfrm>
              <a:custGeom>
                <a:avLst/>
                <a:gdLst/>
                <a:ahLst/>
                <a:cxnLst/>
                <a:rect l="l" t="t" r="r" b="b"/>
                <a:pathLst>
                  <a:path w="2624262" h="319009">
                    <a:moveTo>
                      <a:pt x="11655" y="0"/>
                    </a:moveTo>
                    <a:lnTo>
                      <a:pt x="2612607" y="0"/>
                    </a:lnTo>
                    <a:cubicBezTo>
                      <a:pt x="2619044" y="0"/>
                      <a:pt x="2624262" y="5218"/>
                      <a:pt x="2624262" y="11655"/>
                    </a:cubicBezTo>
                    <a:lnTo>
                      <a:pt x="2624262" y="307354"/>
                    </a:lnTo>
                    <a:cubicBezTo>
                      <a:pt x="2624262" y="310446"/>
                      <a:pt x="2623034" y="313410"/>
                      <a:pt x="2620848" y="315596"/>
                    </a:cubicBezTo>
                    <a:cubicBezTo>
                      <a:pt x="2618662" y="317781"/>
                      <a:pt x="2615698" y="319009"/>
                      <a:pt x="2612607" y="319009"/>
                    </a:cubicBezTo>
                    <a:lnTo>
                      <a:pt x="11655" y="319009"/>
                    </a:lnTo>
                    <a:cubicBezTo>
                      <a:pt x="5218" y="319009"/>
                      <a:pt x="0" y="313791"/>
                      <a:pt x="0" y="307354"/>
                    </a:cubicBezTo>
                    <a:lnTo>
                      <a:pt x="0" y="11655"/>
                    </a:lnTo>
                    <a:cubicBezTo>
                      <a:pt x="0" y="8564"/>
                      <a:pt x="1228" y="5599"/>
                      <a:pt x="3414" y="3414"/>
                    </a:cubicBezTo>
                    <a:cubicBezTo>
                      <a:pt x="5599" y="1228"/>
                      <a:pt x="8564" y="0"/>
                      <a:pt x="11655" y="0"/>
                    </a:cubicBezTo>
                    <a:close/>
                  </a:path>
                </a:pathLst>
              </a:custGeom>
              <a:solidFill>
                <a:srgbClr val="003EA8"/>
              </a:solidFill>
            </p:spPr>
            <p:txBody>
              <a:bodyPr/>
              <a:lstStyle/>
              <a:p>
                <a:endParaRPr lang="en-US"/>
              </a:p>
            </p:txBody>
          </p:sp>
          <p:sp>
            <p:nvSpPr>
              <p:cNvPr id="5" name="TextBox 5"/>
              <p:cNvSpPr txBox="1"/>
              <p:nvPr/>
            </p:nvSpPr>
            <p:spPr>
              <a:xfrm>
                <a:off x="0" y="-72287"/>
                <a:ext cx="2624262" cy="391296"/>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XÂY DỰNG HỆ THỐNG </a:t>
                </a:r>
              </a:p>
            </p:txBody>
          </p:sp>
        </p:grpSp>
        <p:sp>
          <p:nvSpPr>
            <p:cNvPr id="6" name="Freeform 6"/>
            <p:cNvSpPr/>
            <p:nvPr/>
          </p:nvSpPr>
          <p:spPr>
            <a:xfrm>
              <a:off x="0" y="0"/>
              <a:ext cx="3619086" cy="1757842"/>
            </a:xfrm>
            <a:custGeom>
              <a:avLst/>
              <a:gdLst/>
              <a:ahLst/>
              <a:cxnLst/>
              <a:rect l="l" t="t" r="r" b="b"/>
              <a:pathLst>
                <a:path w="3619086" h="1757842">
                  <a:moveTo>
                    <a:pt x="0" y="0"/>
                  </a:moveTo>
                  <a:lnTo>
                    <a:pt x="3619086" y="0"/>
                  </a:lnTo>
                  <a:lnTo>
                    <a:pt x="3619086" y="1757842"/>
                  </a:lnTo>
                  <a:lnTo>
                    <a:pt x="0" y="1757842"/>
                  </a:lnTo>
                  <a:lnTo>
                    <a:pt x="0" y="0"/>
                  </a:lnTo>
                  <a:close/>
                </a:path>
              </a:pathLst>
            </a:custGeom>
            <a:blipFill>
              <a:blip r:embed="rId3"/>
              <a:stretch>
                <a:fillRect/>
              </a:stretch>
            </a:blipFill>
          </p:spPr>
          <p:txBody>
            <a:bodyPr/>
            <a:lstStyle/>
            <a:p>
              <a:endParaRPr lang="en-US"/>
            </a:p>
          </p:txBody>
        </p:sp>
      </p:grpSp>
      <p:sp>
        <p:nvSpPr>
          <p:cNvPr id="14" name="Freeform 14"/>
          <p:cNvSpPr/>
          <p:nvPr/>
        </p:nvSpPr>
        <p:spPr>
          <a:xfrm>
            <a:off x="11623235" y="1861531"/>
            <a:ext cx="4956595" cy="5796460"/>
          </a:xfrm>
          <a:custGeom>
            <a:avLst/>
            <a:gdLst/>
            <a:ahLst/>
            <a:cxnLst/>
            <a:rect l="l" t="t" r="r" b="b"/>
            <a:pathLst>
              <a:path w="4956595" h="5796460">
                <a:moveTo>
                  <a:pt x="0" y="0"/>
                </a:moveTo>
                <a:lnTo>
                  <a:pt x="4956596" y="0"/>
                </a:lnTo>
                <a:lnTo>
                  <a:pt x="4956596" y="5796460"/>
                </a:lnTo>
                <a:lnTo>
                  <a:pt x="0" y="5796460"/>
                </a:lnTo>
                <a:lnTo>
                  <a:pt x="0" y="0"/>
                </a:lnTo>
                <a:close/>
              </a:path>
            </a:pathLst>
          </a:custGeom>
          <a:blipFill>
            <a:blip r:embed="rId4"/>
            <a:stretch>
              <a:fillRect l="-34323" t="-32150" r="-34805" b="-12472"/>
            </a:stretch>
          </a:blipFill>
        </p:spPr>
        <p:txBody>
          <a:bodyPr/>
          <a:lstStyle/>
          <a:p>
            <a:endParaRPr lang="en-US"/>
          </a:p>
        </p:txBody>
      </p:sp>
      <p:sp>
        <p:nvSpPr>
          <p:cNvPr id="15" name="TextBox 15"/>
          <p:cNvSpPr txBox="1"/>
          <p:nvPr/>
        </p:nvSpPr>
        <p:spPr>
          <a:xfrm>
            <a:off x="1718683" y="3048554"/>
            <a:ext cx="8941933" cy="5539595"/>
          </a:xfrm>
          <a:prstGeom prst="rect">
            <a:avLst/>
          </a:prstGeom>
        </p:spPr>
        <p:txBody>
          <a:bodyPr lIns="0" tIns="0" rIns="0" bIns="0" rtlCol="0" anchor="t">
            <a:spAutoFit/>
          </a:bodyPr>
          <a:lstStyle/>
          <a:p>
            <a:pPr algn="l">
              <a:lnSpc>
                <a:spcPts val="5459"/>
              </a:lnSpc>
            </a:pPr>
            <a:r>
              <a:rPr lang="en-US" sz="3899">
                <a:solidFill>
                  <a:srgbClr val="0C1D4B"/>
                </a:solidFill>
                <a:latin typeface="Arial"/>
                <a:ea typeface="Arial"/>
                <a:cs typeface="Arial"/>
                <a:sym typeface="Arial"/>
              </a:rPr>
              <a:t>    Dựa trên 3 hành vi người dùng:  </a:t>
            </a:r>
          </a:p>
          <a:p>
            <a:pPr algn="l">
              <a:lnSpc>
                <a:spcPts val="5459"/>
              </a:lnSpc>
            </a:pPr>
            <a:r>
              <a:rPr lang="en-US" sz="3899">
                <a:solidFill>
                  <a:srgbClr val="0C1D4B"/>
                </a:solidFill>
                <a:latin typeface="Arial"/>
                <a:ea typeface="Arial"/>
                <a:cs typeface="Arial"/>
                <a:sym typeface="Arial"/>
              </a:rPr>
              <a:t>      + Click (1 điểm) → quan tâm nhẹ</a:t>
            </a:r>
          </a:p>
          <a:p>
            <a:pPr algn="l">
              <a:lnSpc>
                <a:spcPts val="5459"/>
              </a:lnSpc>
            </a:pPr>
            <a:r>
              <a:rPr lang="en-US" sz="3899">
                <a:solidFill>
                  <a:srgbClr val="0C1D4B"/>
                </a:solidFill>
                <a:latin typeface="Arial"/>
                <a:ea typeface="Arial"/>
                <a:cs typeface="Arial"/>
                <a:sym typeface="Arial"/>
              </a:rPr>
              <a:t>      + Thêm vào giỏ (3 điểm) → hứng thú rõ ràng</a:t>
            </a:r>
          </a:p>
          <a:p>
            <a:pPr algn="l">
              <a:lnSpc>
                <a:spcPts val="5459"/>
              </a:lnSpc>
            </a:pPr>
            <a:r>
              <a:rPr lang="en-US" sz="3899">
                <a:solidFill>
                  <a:srgbClr val="0C1D4B"/>
                </a:solidFill>
                <a:latin typeface="Arial"/>
                <a:ea typeface="Arial"/>
                <a:cs typeface="Arial"/>
                <a:sym typeface="Arial"/>
              </a:rPr>
              <a:t>      + Đặt mua (5 điểm) → thực sự yêu thích</a:t>
            </a:r>
          </a:p>
          <a:p>
            <a:pPr algn="l">
              <a:lnSpc>
                <a:spcPts val="5459"/>
              </a:lnSpc>
              <a:spcBef>
                <a:spcPct val="0"/>
              </a:spcBef>
            </a:pPr>
            <a:endParaRPr lang="en-US" sz="3899">
              <a:solidFill>
                <a:srgbClr val="0C1D4B"/>
              </a:solidFill>
              <a:latin typeface="Arial"/>
              <a:ea typeface="Arial"/>
              <a:cs typeface="Arial"/>
              <a:sym typeface="Arial"/>
            </a:endParaRPr>
          </a:p>
          <a:p>
            <a:pPr algn="l">
              <a:lnSpc>
                <a:spcPts val="5459"/>
              </a:lnSpc>
              <a:spcBef>
                <a:spcPct val="0"/>
              </a:spcBef>
            </a:pPr>
            <a:endParaRPr lang="en-US" sz="3899">
              <a:solidFill>
                <a:srgbClr val="0C1D4B"/>
              </a:solidFill>
              <a:latin typeface="Arial"/>
              <a:ea typeface="Arial"/>
              <a:cs typeface="Arial"/>
              <a:sym typeface="Arial"/>
            </a:endParaRPr>
          </a:p>
        </p:txBody>
      </p:sp>
      <p:sp>
        <p:nvSpPr>
          <p:cNvPr id="16" name="TextBox 16"/>
          <p:cNvSpPr txBox="1"/>
          <p:nvPr/>
        </p:nvSpPr>
        <p:spPr>
          <a:xfrm>
            <a:off x="2179600" y="1914316"/>
            <a:ext cx="9862499" cy="840723"/>
          </a:xfrm>
          <a:prstGeom prst="rect">
            <a:avLst/>
          </a:prstGeom>
        </p:spPr>
        <p:txBody>
          <a:bodyPr lIns="0" tIns="0" rIns="0" bIns="0" rtlCol="0" anchor="t">
            <a:spAutoFit/>
          </a:bodyPr>
          <a:lstStyle/>
          <a:p>
            <a:pPr algn="l">
              <a:lnSpc>
                <a:spcPts val="6159"/>
              </a:lnSpc>
              <a:spcBef>
                <a:spcPct val="0"/>
              </a:spcBef>
            </a:pPr>
            <a:r>
              <a:rPr lang="en-US" sz="4399" b="1">
                <a:solidFill>
                  <a:srgbClr val="F87829"/>
                </a:solidFill>
                <a:latin typeface="Arial Bold"/>
                <a:ea typeface="Arial Bold"/>
                <a:cs typeface="Arial Bold"/>
                <a:sym typeface="Arial Bold"/>
              </a:rPr>
              <a:t>Ý tưởng xây dựng hệ thống gợi ý: </a:t>
            </a:r>
          </a:p>
        </p:txBody>
      </p:sp>
      <p:sp>
        <p:nvSpPr>
          <p:cNvPr id="17" name="TextBox 17"/>
          <p:cNvSpPr txBox="1"/>
          <p:nvPr/>
        </p:nvSpPr>
        <p:spPr>
          <a:xfrm>
            <a:off x="12042099" y="7524641"/>
            <a:ext cx="4118868" cy="630555"/>
          </a:xfrm>
          <a:prstGeom prst="rect">
            <a:avLst/>
          </a:prstGeom>
        </p:spPr>
        <p:txBody>
          <a:bodyPr lIns="0" tIns="0" rIns="0" bIns="0" rtlCol="0" anchor="t">
            <a:spAutoFit/>
          </a:bodyPr>
          <a:lstStyle/>
          <a:p>
            <a:pPr algn="ctr">
              <a:lnSpc>
                <a:spcPts val="4619"/>
              </a:lnSpc>
              <a:spcBef>
                <a:spcPct val="0"/>
              </a:spcBef>
            </a:pPr>
            <a:r>
              <a:rPr lang="en-US" sz="3299" b="1">
                <a:solidFill>
                  <a:srgbClr val="0C1D4B"/>
                </a:solidFill>
                <a:latin typeface="Arial Bold"/>
                <a:ea typeface="Arial Bold"/>
                <a:cs typeface="Arial Bold"/>
                <a:sym typeface="Arial Bold"/>
              </a:rPr>
              <a:t>Hành vi người dùng </a:t>
            </a:r>
          </a:p>
        </p:txBody>
      </p:sp>
      <p:grpSp>
        <p:nvGrpSpPr>
          <p:cNvPr id="18" name="Group 18"/>
          <p:cNvGrpSpPr/>
          <p:nvPr/>
        </p:nvGrpSpPr>
        <p:grpSpPr>
          <a:xfrm>
            <a:off x="16465554" y="9113920"/>
            <a:ext cx="1587492" cy="1173080"/>
            <a:chOff x="0" y="-38026"/>
            <a:chExt cx="418105" cy="308959"/>
          </a:xfrm>
        </p:grpSpPr>
        <p:sp>
          <p:nvSpPr>
            <p:cNvPr id="19" name="Freeform 19"/>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20" name="TextBox 20"/>
            <p:cNvSpPr txBox="1"/>
            <p:nvPr/>
          </p:nvSpPr>
          <p:spPr>
            <a:xfrm>
              <a:off x="0" y="-38026"/>
              <a:ext cx="418105" cy="30895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11/20</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5">
            <a:extLst>
              <a:ext uri="{FF2B5EF4-FFF2-40B4-BE49-F238E27FC236}">
                <a16:creationId xmlns:a16="http://schemas.microsoft.com/office/drawing/2014/main" id="{202665BA-15C6-B4FC-BEE6-FA0876B8F563}"/>
              </a:ext>
            </a:extLst>
          </p:cNvPr>
          <p:cNvGrpSpPr/>
          <p:nvPr/>
        </p:nvGrpSpPr>
        <p:grpSpPr>
          <a:xfrm>
            <a:off x="0" y="9200991"/>
            <a:ext cx="18288000" cy="1116461"/>
            <a:chOff x="0" y="0"/>
            <a:chExt cx="5803466" cy="939127"/>
          </a:xfrm>
        </p:grpSpPr>
        <p:sp>
          <p:nvSpPr>
            <p:cNvPr id="36" name="Freeform 6">
              <a:extLst>
                <a:ext uri="{FF2B5EF4-FFF2-40B4-BE49-F238E27FC236}">
                  <a16:creationId xmlns:a16="http://schemas.microsoft.com/office/drawing/2014/main" id="{F9475A70-C9A8-B52C-92B3-85D84B296634}"/>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37" name="TextBox 7">
              <a:extLst>
                <a:ext uri="{FF2B5EF4-FFF2-40B4-BE49-F238E27FC236}">
                  <a16:creationId xmlns:a16="http://schemas.microsoft.com/office/drawing/2014/main" id="{04567F5F-2898-1534-3CAE-81E7C66E99E5}"/>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399086" y="34635"/>
            <a:ext cx="11059703" cy="1605215"/>
            <a:chOff x="0" y="-382445"/>
            <a:chExt cx="14746270" cy="2140287"/>
          </a:xfrm>
        </p:grpSpPr>
        <p:grpSp>
          <p:nvGrpSpPr>
            <p:cNvPr id="3" name="Group 3"/>
            <p:cNvGrpSpPr/>
            <p:nvPr/>
          </p:nvGrpSpPr>
          <p:grpSpPr>
            <a:xfrm>
              <a:off x="1460945" y="-382445"/>
              <a:ext cx="13285325" cy="2068859"/>
              <a:chOff x="0" y="-89654"/>
              <a:chExt cx="2624262" cy="408663"/>
            </a:xfrm>
          </p:grpSpPr>
          <p:sp>
            <p:nvSpPr>
              <p:cNvPr id="4" name="Freeform 4"/>
              <p:cNvSpPr/>
              <p:nvPr/>
            </p:nvSpPr>
            <p:spPr>
              <a:xfrm>
                <a:off x="0" y="0"/>
                <a:ext cx="2624262" cy="319009"/>
              </a:xfrm>
              <a:custGeom>
                <a:avLst/>
                <a:gdLst/>
                <a:ahLst/>
                <a:cxnLst/>
                <a:rect l="l" t="t" r="r" b="b"/>
                <a:pathLst>
                  <a:path w="2624262" h="319009">
                    <a:moveTo>
                      <a:pt x="11655" y="0"/>
                    </a:moveTo>
                    <a:lnTo>
                      <a:pt x="2612607" y="0"/>
                    </a:lnTo>
                    <a:cubicBezTo>
                      <a:pt x="2619044" y="0"/>
                      <a:pt x="2624262" y="5218"/>
                      <a:pt x="2624262" y="11655"/>
                    </a:cubicBezTo>
                    <a:lnTo>
                      <a:pt x="2624262" y="307354"/>
                    </a:lnTo>
                    <a:cubicBezTo>
                      <a:pt x="2624262" y="310446"/>
                      <a:pt x="2623034" y="313410"/>
                      <a:pt x="2620848" y="315596"/>
                    </a:cubicBezTo>
                    <a:cubicBezTo>
                      <a:pt x="2618662" y="317781"/>
                      <a:pt x="2615698" y="319009"/>
                      <a:pt x="2612607" y="319009"/>
                    </a:cubicBezTo>
                    <a:lnTo>
                      <a:pt x="11655" y="319009"/>
                    </a:lnTo>
                    <a:cubicBezTo>
                      <a:pt x="5218" y="319009"/>
                      <a:pt x="0" y="313791"/>
                      <a:pt x="0" y="307354"/>
                    </a:cubicBezTo>
                    <a:lnTo>
                      <a:pt x="0" y="11655"/>
                    </a:lnTo>
                    <a:cubicBezTo>
                      <a:pt x="0" y="8564"/>
                      <a:pt x="1228" y="5599"/>
                      <a:pt x="3414" y="3414"/>
                    </a:cubicBezTo>
                    <a:cubicBezTo>
                      <a:pt x="5599" y="1228"/>
                      <a:pt x="8564" y="0"/>
                      <a:pt x="11655" y="0"/>
                    </a:cubicBezTo>
                    <a:close/>
                  </a:path>
                </a:pathLst>
              </a:custGeom>
              <a:solidFill>
                <a:srgbClr val="003EA8"/>
              </a:solidFill>
            </p:spPr>
            <p:txBody>
              <a:bodyPr/>
              <a:lstStyle/>
              <a:p>
                <a:endParaRPr lang="en-US"/>
              </a:p>
            </p:txBody>
          </p:sp>
          <p:sp>
            <p:nvSpPr>
              <p:cNvPr id="5" name="TextBox 5"/>
              <p:cNvSpPr txBox="1"/>
              <p:nvPr/>
            </p:nvSpPr>
            <p:spPr>
              <a:xfrm>
                <a:off x="0" y="-89654"/>
                <a:ext cx="2624262" cy="408663"/>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XÂY DỰNG HỆ THỐNG </a:t>
                </a:r>
              </a:p>
            </p:txBody>
          </p:sp>
        </p:grpSp>
        <p:sp>
          <p:nvSpPr>
            <p:cNvPr id="6" name="Freeform 6"/>
            <p:cNvSpPr/>
            <p:nvPr/>
          </p:nvSpPr>
          <p:spPr>
            <a:xfrm>
              <a:off x="0" y="0"/>
              <a:ext cx="3619086" cy="1757842"/>
            </a:xfrm>
            <a:custGeom>
              <a:avLst/>
              <a:gdLst/>
              <a:ahLst/>
              <a:cxnLst/>
              <a:rect l="l" t="t" r="r" b="b"/>
              <a:pathLst>
                <a:path w="3619086" h="1757842">
                  <a:moveTo>
                    <a:pt x="0" y="0"/>
                  </a:moveTo>
                  <a:lnTo>
                    <a:pt x="3619086" y="0"/>
                  </a:lnTo>
                  <a:lnTo>
                    <a:pt x="3619086" y="1757842"/>
                  </a:lnTo>
                  <a:lnTo>
                    <a:pt x="0" y="1757842"/>
                  </a:lnTo>
                  <a:lnTo>
                    <a:pt x="0" y="0"/>
                  </a:lnTo>
                  <a:close/>
                </a:path>
              </a:pathLst>
            </a:custGeom>
            <a:blipFill>
              <a:blip r:embed="rId3"/>
              <a:stretch>
                <a:fillRect/>
              </a:stretch>
            </a:blipFill>
          </p:spPr>
          <p:txBody>
            <a:bodyPr/>
            <a:lstStyle/>
            <a:p>
              <a:endParaRPr lang="en-US"/>
            </a:p>
          </p:txBody>
        </p:sp>
      </p:grpSp>
      <p:sp>
        <p:nvSpPr>
          <p:cNvPr id="23" name="TextBox 23"/>
          <p:cNvSpPr txBox="1"/>
          <p:nvPr/>
        </p:nvSpPr>
        <p:spPr>
          <a:xfrm>
            <a:off x="1567407" y="1661807"/>
            <a:ext cx="11985242" cy="781642"/>
          </a:xfrm>
          <a:prstGeom prst="rect">
            <a:avLst/>
          </a:prstGeom>
        </p:spPr>
        <p:txBody>
          <a:bodyPr lIns="0" tIns="0" rIns="0" bIns="0" rtlCol="0" anchor="t">
            <a:spAutoFit/>
          </a:bodyPr>
          <a:lstStyle/>
          <a:p>
            <a:pPr algn="ctr">
              <a:lnSpc>
                <a:spcPts val="5739"/>
              </a:lnSpc>
              <a:spcBef>
                <a:spcPct val="0"/>
              </a:spcBef>
            </a:pPr>
            <a:r>
              <a:rPr lang="en-US" sz="4099" b="1">
                <a:solidFill>
                  <a:srgbClr val="F87829"/>
                </a:solidFill>
                <a:latin typeface="Arial Bold"/>
                <a:ea typeface="Arial Bold"/>
                <a:cs typeface="Arial Bold"/>
                <a:sym typeface="Arial Bold"/>
              </a:rPr>
              <a:t>Quy trình xây dựng mô hình hệ thống gợi ý: </a:t>
            </a:r>
          </a:p>
        </p:txBody>
      </p:sp>
      <p:grpSp>
        <p:nvGrpSpPr>
          <p:cNvPr id="30" name="Group 30"/>
          <p:cNvGrpSpPr/>
          <p:nvPr/>
        </p:nvGrpSpPr>
        <p:grpSpPr>
          <a:xfrm>
            <a:off x="16465554" y="9113920"/>
            <a:ext cx="1587492" cy="1173080"/>
            <a:chOff x="0" y="-38026"/>
            <a:chExt cx="418105" cy="308959"/>
          </a:xfrm>
        </p:grpSpPr>
        <p:sp>
          <p:nvSpPr>
            <p:cNvPr id="31" name="Freeform 31"/>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32" name="TextBox 32"/>
            <p:cNvSpPr txBox="1"/>
            <p:nvPr/>
          </p:nvSpPr>
          <p:spPr>
            <a:xfrm>
              <a:off x="0" y="-38026"/>
              <a:ext cx="418105" cy="30895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12/20</a:t>
              </a:r>
            </a:p>
          </p:txBody>
        </p:sp>
      </p:grpSp>
      <p:pic>
        <p:nvPicPr>
          <p:cNvPr id="34" name="Picture 33">
            <a:extLst>
              <a:ext uri="{FF2B5EF4-FFF2-40B4-BE49-F238E27FC236}">
                <a16:creationId xmlns:a16="http://schemas.microsoft.com/office/drawing/2014/main" id="{27EC6191-36D4-4842-8DAF-91030143A652}"/>
              </a:ext>
            </a:extLst>
          </p:cNvPr>
          <p:cNvPicPr>
            <a:picLocks noChangeAspect="1"/>
          </p:cNvPicPr>
          <p:nvPr/>
        </p:nvPicPr>
        <p:blipFill>
          <a:blip r:embed="rId4"/>
          <a:stretch>
            <a:fillRect/>
          </a:stretch>
        </p:blipFill>
        <p:spPr>
          <a:xfrm>
            <a:off x="1199926" y="2518977"/>
            <a:ext cx="15888147" cy="62849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5">
            <a:extLst>
              <a:ext uri="{FF2B5EF4-FFF2-40B4-BE49-F238E27FC236}">
                <a16:creationId xmlns:a16="http://schemas.microsoft.com/office/drawing/2014/main" id="{6DAF553D-0BCA-1CF8-A05D-060FF833C3C9}"/>
              </a:ext>
            </a:extLst>
          </p:cNvPr>
          <p:cNvGrpSpPr/>
          <p:nvPr/>
        </p:nvGrpSpPr>
        <p:grpSpPr>
          <a:xfrm>
            <a:off x="0" y="9200991"/>
            <a:ext cx="18288000" cy="1116461"/>
            <a:chOff x="0" y="0"/>
            <a:chExt cx="5803466" cy="939127"/>
          </a:xfrm>
        </p:grpSpPr>
        <p:sp>
          <p:nvSpPr>
            <p:cNvPr id="20" name="Freeform 6">
              <a:extLst>
                <a:ext uri="{FF2B5EF4-FFF2-40B4-BE49-F238E27FC236}">
                  <a16:creationId xmlns:a16="http://schemas.microsoft.com/office/drawing/2014/main" id="{9B7C9F44-1628-C602-60F2-78AAF310C671}"/>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1" name="TextBox 7">
              <a:extLst>
                <a:ext uri="{FF2B5EF4-FFF2-40B4-BE49-F238E27FC236}">
                  <a16:creationId xmlns:a16="http://schemas.microsoft.com/office/drawing/2014/main" id="{D6D21EF8-AA47-8B22-10DA-AD831789618A}"/>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729339" y="190500"/>
            <a:ext cx="8917936" cy="1497390"/>
            <a:chOff x="0" y="-75365"/>
            <a:chExt cx="2348757" cy="394374"/>
          </a:xfrm>
        </p:grpSpPr>
        <p:sp>
          <p:nvSpPr>
            <p:cNvPr id="10" name="Freeform 10"/>
            <p:cNvSpPr/>
            <p:nvPr/>
          </p:nvSpPr>
          <p:spPr>
            <a:xfrm>
              <a:off x="0" y="0"/>
              <a:ext cx="2323722" cy="319009"/>
            </a:xfrm>
            <a:custGeom>
              <a:avLst/>
              <a:gdLst/>
              <a:ahLst/>
              <a:cxnLst/>
              <a:rect l="l" t="t" r="r" b="b"/>
              <a:pathLst>
                <a:path w="2323722" h="319009">
                  <a:moveTo>
                    <a:pt x="13162" y="0"/>
                  </a:moveTo>
                  <a:lnTo>
                    <a:pt x="2310560" y="0"/>
                  </a:lnTo>
                  <a:cubicBezTo>
                    <a:pt x="2317829" y="0"/>
                    <a:pt x="2323722" y="5893"/>
                    <a:pt x="2323722" y="13162"/>
                  </a:cubicBezTo>
                  <a:lnTo>
                    <a:pt x="2323722" y="305847"/>
                  </a:lnTo>
                  <a:cubicBezTo>
                    <a:pt x="2323722" y="313116"/>
                    <a:pt x="2317829" y="319009"/>
                    <a:pt x="2310560" y="319009"/>
                  </a:cubicBezTo>
                  <a:lnTo>
                    <a:pt x="13162" y="319009"/>
                  </a:lnTo>
                  <a:cubicBezTo>
                    <a:pt x="5893" y="319009"/>
                    <a:pt x="0" y="313116"/>
                    <a:pt x="0" y="305847"/>
                  </a:cubicBezTo>
                  <a:lnTo>
                    <a:pt x="0" y="13162"/>
                  </a:lnTo>
                  <a:cubicBezTo>
                    <a:pt x="0" y="5893"/>
                    <a:pt x="5893" y="0"/>
                    <a:pt x="13162" y="0"/>
                  </a:cubicBezTo>
                  <a:close/>
                </a:path>
              </a:pathLst>
            </a:custGeom>
            <a:solidFill>
              <a:srgbClr val="003EA8"/>
            </a:solidFill>
          </p:spPr>
          <p:txBody>
            <a:bodyPr/>
            <a:lstStyle/>
            <a:p>
              <a:endParaRPr lang="en-US"/>
            </a:p>
          </p:txBody>
        </p:sp>
        <p:sp>
          <p:nvSpPr>
            <p:cNvPr id="11" name="TextBox 11"/>
            <p:cNvSpPr txBox="1"/>
            <p:nvPr/>
          </p:nvSpPr>
          <p:spPr>
            <a:xfrm>
              <a:off x="0" y="-75365"/>
              <a:ext cx="2348757" cy="394374"/>
            </a:xfrm>
            <a:prstGeom prst="rect">
              <a:avLst/>
            </a:prstGeom>
          </p:spPr>
          <p:txBody>
            <a:bodyPr lIns="50800" tIns="50800" rIns="50800" bIns="50800" rtlCol="0" anchor="ctr"/>
            <a:lstStyle/>
            <a:p>
              <a:pPr algn="just">
                <a:lnSpc>
                  <a:spcPts val="7000"/>
                </a:lnSpc>
              </a:pPr>
              <a:r>
                <a:rPr lang="en-US" sz="5000" b="1">
                  <a:solidFill>
                    <a:srgbClr val="FFFFFF"/>
                  </a:solidFill>
                  <a:latin typeface="Arial Bold"/>
                  <a:ea typeface="Arial Bold"/>
                  <a:cs typeface="Arial Bold"/>
                  <a:sym typeface="Arial Bold"/>
                </a:rPr>
                <a:t>         XÂY DỰNG HỆ THỐNG </a:t>
              </a:r>
            </a:p>
          </p:txBody>
        </p:sp>
      </p:grpSp>
      <p:sp>
        <p:nvSpPr>
          <p:cNvPr id="12" name="Freeform 12"/>
          <p:cNvSpPr/>
          <p:nvPr/>
        </p:nvSpPr>
        <p:spPr>
          <a:xfrm>
            <a:off x="0" y="369509"/>
            <a:ext cx="2407444" cy="1318381"/>
          </a:xfrm>
          <a:custGeom>
            <a:avLst/>
            <a:gdLst/>
            <a:ahLst/>
            <a:cxnLst/>
            <a:rect l="l" t="t" r="r" b="b"/>
            <a:pathLst>
              <a:path w="2407444" h="1318381">
                <a:moveTo>
                  <a:pt x="0" y="0"/>
                </a:moveTo>
                <a:lnTo>
                  <a:pt x="2407444" y="0"/>
                </a:lnTo>
                <a:lnTo>
                  <a:pt x="2407444" y="1318382"/>
                </a:lnTo>
                <a:lnTo>
                  <a:pt x="0" y="1318382"/>
                </a:lnTo>
                <a:lnTo>
                  <a:pt x="0" y="0"/>
                </a:lnTo>
                <a:close/>
              </a:path>
            </a:pathLst>
          </a:custGeom>
          <a:blipFill>
            <a:blip r:embed="rId3"/>
            <a:stretch>
              <a:fillRect l="-9764" r="-2982"/>
            </a:stretch>
          </a:blipFill>
        </p:spPr>
        <p:txBody>
          <a:bodyPr/>
          <a:lstStyle/>
          <a:p>
            <a:endParaRPr lang="en-US"/>
          </a:p>
        </p:txBody>
      </p:sp>
      <p:sp>
        <p:nvSpPr>
          <p:cNvPr id="13" name="Freeform 13"/>
          <p:cNvSpPr/>
          <p:nvPr/>
        </p:nvSpPr>
        <p:spPr>
          <a:xfrm>
            <a:off x="8682528" y="2060199"/>
            <a:ext cx="8917936" cy="5664562"/>
          </a:xfrm>
          <a:custGeom>
            <a:avLst/>
            <a:gdLst/>
            <a:ahLst/>
            <a:cxnLst/>
            <a:rect l="l" t="t" r="r" b="b"/>
            <a:pathLst>
              <a:path w="8917936" h="5664562">
                <a:moveTo>
                  <a:pt x="0" y="0"/>
                </a:moveTo>
                <a:lnTo>
                  <a:pt x="8917936" y="0"/>
                </a:lnTo>
                <a:lnTo>
                  <a:pt x="8917936" y="5664562"/>
                </a:lnTo>
                <a:lnTo>
                  <a:pt x="0" y="5664562"/>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1859484"/>
            <a:ext cx="7336269" cy="7103397"/>
          </a:xfrm>
          <a:prstGeom prst="rect">
            <a:avLst/>
          </a:prstGeom>
        </p:spPr>
        <p:txBody>
          <a:bodyPr lIns="0" tIns="0" rIns="0" bIns="0" rtlCol="0" anchor="t">
            <a:spAutoFit/>
          </a:bodyPr>
          <a:lstStyle/>
          <a:p>
            <a:pPr algn="l">
              <a:lnSpc>
                <a:spcPts val="4340"/>
              </a:lnSpc>
            </a:pPr>
            <a:r>
              <a:rPr lang="en-US" sz="3100" b="1">
                <a:solidFill>
                  <a:srgbClr val="0C1D4B"/>
                </a:solidFill>
                <a:latin typeface="Arial Bold"/>
                <a:ea typeface="Arial Bold"/>
                <a:cs typeface="Arial Bold"/>
                <a:sym typeface="Arial Bold"/>
              </a:rPr>
              <a:t>Nguồn dữ liệu: </a:t>
            </a:r>
            <a:r>
              <a:rPr lang="en-US" sz="3100">
                <a:solidFill>
                  <a:srgbClr val="0C1D4B"/>
                </a:solidFill>
                <a:latin typeface="Arial"/>
                <a:ea typeface="Arial"/>
                <a:cs typeface="Arial"/>
                <a:sym typeface="Arial"/>
              </a:rPr>
              <a:t>Dữ liệu được lấy trực tiếp từ cơ sở dữ liệu MySQL.</a:t>
            </a:r>
          </a:p>
          <a:p>
            <a:pPr algn="l">
              <a:lnSpc>
                <a:spcPts val="4340"/>
              </a:lnSpc>
            </a:pPr>
            <a:r>
              <a:rPr lang="en-US" sz="3100" b="1">
                <a:solidFill>
                  <a:srgbClr val="0C1D4B"/>
                </a:solidFill>
                <a:latin typeface="Arial Bold"/>
                <a:ea typeface="Arial Bold"/>
                <a:cs typeface="Arial Bold"/>
                <a:sym typeface="Arial Bold"/>
              </a:rPr>
              <a:t>user_interaction:</a:t>
            </a:r>
            <a:r>
              <a:rPr lang="en-US" sz="3100">
                <a:solidFill>
                  <a:srgbClr val="0C1D4B"/>
                </a:solidFill>
                <a:latin typeface="Arial"/>
                <a:ea typeface="Arial"/>
                <a:cs typeface="Arial"/>
                <a:sym typeface="Arial"/>
              </a:rPr>
              <a:t> Lưu lại lịch sử tương tác (xem, thêm giỏ, mua hàng) của người dùng với sản phẩm.</a:t>
            </a:r>
          </a:p>
          <a:p>
            <a:pPr marL="669293" lvl="1" indent="-334646" algn="l">
              <a:lnSpc>
                <a:spcPts val="4340"/>
              </a:lnSpc>
              <a:buFont typeface="Arial"/>
              <a:buChar char="•"/>
            </a:pPr>
            <a:r>
              <a:rPr lang="en-US" sz="3100" b="1">
                <a:solidFill>
                  <a:srgbClr val="0C1D4B"/>
                </a:solidFill>
                <a:latin typeface="Arial Bold"/>
                <a:ea typeface="Arial Bold"/>
                <a:cs typeface="Arial Bold"/>
                <a:sym typeface="Arial Bold"/>
              </a:rPr>
              <a:t>user_id:</a:t>
            </a:r>
            <a:r>
              <a:rPr lang="en-US" sz="3100">
                <a:solidFill>
                  <a:srgbClr val="0C1D4B"/>
                </a:solidFill>
                <a:latin typeface="Arial"/>
                <a:ea typeface="Arial"/>
                <a:cs typeface="Arial"/>
                <a:sym typeface="Arial"/>
              </a:rPr>
              <a:t> Mã định danh người dùng.</a:t>
            </a:r>
          </a:p>
          <a:p>
            <a:pPr marL="669293" lvl="1" indent="-334646" algn="l">
              <a:lnSpc>
                <a:spcPts val="4340"/>
              </a:lnSpc>
              <a:buFont typeface="Arial"/>
              <a:buChar char="•"/>
            </a:pPr>
            <a:r>
              <a:rPr lang="en-US" sz="3100" b="1">
                <a:solidFill>
                  <a:srgbClr val="0C1D4B"/>
                </a:solidFill>
                <a:latin typeface="Arial Bold"/>
                <a:ea typeface="Arial Bold"/>
                <a:cs typeface="Arial Bold"/>
                <a:sym typeface="Arial Bold"/>
              </a:rPr>
              <a:t>product_id:</a:t>
            </a:r>
            <a:r>
              <a:rPr lang="en-US" sz="3100">
                <a:solidFill>
                  <a:srgbClr val="0C1D4B"/>
                </a:solidFill>
                <a:latin typeface="Arial"/>
                <a:ea typeface="Arial"/>
                <a:cs typeface="Arial"/>
                <a:sym typeface="Arial"/>
              </a:rPr>
              <a:t> Mã định danh sản phẩm.</a:t>
            </a:r>
          </a:p>
          <a:p>
            <a:pPr marL="669293" lvl="1" indent="-334646" algn="l">
              <a:lnSpc>
                <a:spcPts val="4340"/>
              </a:lnSpc>
              <a:buFont typeface="Arial"/>
              <a:buChar char="•"/>
            </a:pPr>
            <a:r>
              <a:rPr lang="en-US" sz="3100">
                <a:solidFill>
                  <a:srgbClr val="0C1D4B"/>
                </a:solidFill>
                <a:latin typeface="Arial"/>
                <a:ea typeface="Arial"/>
                <a:cs typeface="Arial"/>
                <a:sym typeface="Arial"/>
              </a:rPr>
              <a:t>i</a:t>
            </a:r>
            <a:r>
              <a:rPr lang="en-US" sz="3100" b="1">
                <a:solidFill>
                  <a:srgbClr val="0C1D4B"/>
                </a:solidFill>
                <a:latin typeface="Arial Bold"/>
                <a:ea typeface="Arial Bold"/>
                <a:cs typeface="Arial Bold"/>
                <a:sym typeface="Arial Bold"/>
              </a:rPr>
              <a:t>nteraction_type:</a:t>
            </a:r>
            <a:r>
              <a:rPr lang="en-US" sz="3100">
                <a:solidFill>
                  <a:srgbClr val="0C1D4B"/>
                </a:solidFill>
                <a:latin typeface="Arial"/>
                <a:ea typeface="Arial"/>
                <a:cs typeface="Arial"/>
                <a:sym typeface="Arial"/>
              </a:rPr>
              <a:t> Loại hành động (click, add to cart, order)</a:t>
            </a:r>
          </a:p>
          <a:p>
            <a:pPr marL="669293" lvl="1" indent="-334646" algn="l">
              <a:lnSpc>
                <a:spcPts val="4340"/>
              </a:lnSpc>
              <a:buFont typeface="Arial"/>
              <a:buChar char="•"/>
            </a:pPr>
            <a:r>
              <a:rPr lang="en-US" sz="3100" b="1">
                <a:solidFill>
                  <a:srgbClr val="0C1D4B"/>
                </a:solidFill>
                <a:latin typeface="Arial Bold"/>
                <a:ea typeface="Arial Bold"/>
                <a:cs typeface="Arial Bold"/>
                <a:sym typeface="Arial Bold"/>
              </a:rPr>
              <a:t>interaction_value:</a:t>
            </a:r>
            <a:r>
              <a:rPr lang="en-US" sz="3100">
                <a:solidFill>
                  <a:srgbClr val="0C1D4B"/>
                </a:solidFill>
                <a:latin typeface="Arial"/>
                <a:ea typeface="Arial"/>
                <a:cs typeface="Arial"/>
                <a:sym typeface="Arial"/>
              </a:rPr>
              <a:t> Trọng số định lượng cho mỗi loại tương tác. </a:t>
            </a:r>
          </a:p>
          <a:p>
            <a:pPr algn="l">
              <a:lnSpc>
                <a:spcPts val="4340"/>
              </a:lnSpc>
              <a:spcBef>
                <a:spcPct val="0"/>
              </a:spcBef>
            </a:pPr>
            <a:r>
              <a:rPr lang="en-US" sz="3100" b="1">
                <a:solidFill>
                  <a:srgbClr val="0C1D4B"/>
                </a:solidFill>
                <a:latin typeface="Arial Bold"/>
                <a:ea typeface="Arial Bold"/>
                <a:cs typeface="Arial Bold"/>
                <a:sym typeface="Arial Bold"/>
              </a:rPr>
              <a:t>products:</a:t>
            </a:r>
            <a:r>
              <a:rPr lang="en-US" sz="3100">
                <a:solidFill>
                  <a:srgbClr val="0C1D4B"/>
                </a:solidFill>
                <a:latin typeface="Arial"/>
                <a:ea typeface="Arial"/>
                <a:cs typeface="Arial"/>
                <a:sym typeface="Arial"/>
              </a:rPr>
              <a:t> Thông tin chi tiết về sách (tên, tác giả, mô tả).</a:t>
            </a:r>
          </a:p>
        </p:txBody>
      </p:sp>
      <p:sp>
        <p:nvSpPr>
          <p:cNvPr id="15" name="TextBox 15"/>
          <p:cNvSpPr txBox="1"/>
          <p:nvPr/>
        </p:nvSpPr>
        <p:spPr>
          <a:xfrm>
            <a:off x="10712240" y="8066058"/>
            <a:ext cx="5612254" cy="580980"/>
          </a:xfrm>
          <a:prstGeom prst="rect">
            <a:avLst/>
          </a:prstGeom>
        </p:spPr>
        <p:txBody>
          <a:bodyPr lIns="0" tIns="0" rIns="0" bIns="0" rtlCol="0" anchor="t">
            <a:spAutoFit/>
          </a:bodyPr>
          <a:lstStyle/>
          <a:p>
            <a:pPr algn="ctr">
              <a:lnSpc>
                <a:spcPts val="4200"/>
              </a:lnSpc>
              <a:spcBef>
                <a:spcPct val="0"/>
              </a:spcBef>
            </a:pPr>
            <a:r>
              <a:rPr lang="en-US" sz="3000" b="1">
                <a:solidFill>
                  <a:srgbClr val="0C1D4B"/>
                </a:solidFill>
                <a:latin typeface="Arial Bold"/>
                <a:ea typeface="Arial Bold"/>
                <a:cs typeface="Arial Bold"/>
                <a:sym typeface="Arial Bold"/>
              </a:rPr>
              <a:t>Dữ liệu tương tác người dùng </a:t>
            </a:r>
          </a:p>
        </p:txBody>
      </p:sp>
      <p:grpSp>
        <p:nvGrpSpPr>
          <p:cNvPr id="16" name="Group 16"/>
          <p:cNvGrpSpPr/>
          <p:nvPr/>
        </p:nvGrpSpPr>
        <p:grpSpPr>
          <a:xfrm>
            <a:off x="16465554" y="8962880"/>
            <a:ext cx="1587492" cy="1324120"/>
            <a:chOff x="0" y="-77806"/>
            <a:chExt cx="418105" cy="348739"/>
          </a:xfrm>
        </p:grpSpPr>
        <p:sp>
          <p:nvSpPr>
            <p:cNvPr id="17" name="Freeform 17"/>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8" name="TextBox 18"/>
            <p:cNvSpPr txBox="1"/>
            <p:nvPr/>
          </p:nvSpPr>
          <p:spPr>
            <a:xfrm>
              <a:off x="0" y="-77806"/>
              <a:ext cx="418105" cy="34873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13/20</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3962400" y="178894"/>
            <a:ext cx="13596261" cy="10108106"/>
          </a:xfrm>
          <a:custGeom>
            <a:avLst/>
            <a:gdLst/>
            <a:ahLst/>
            <a:cxnLst/>
            <a:rect l="l" t="t" r="r" b="b"/>
            <a:pathLst>
              <a:path w="12269087" h="9063788">
                <a:moveTo>
                  <a:pt x="0" y="0"/>
                </a:moveTo>
                <a:lnTo>
                  <a:pt x="12269087" y="0"/>
                </a:lnTo>
                <a:lnTo>
                  <a:pt x="12269087" y="9063788"/>
                </a:lnTo>
                <a:lnTo>
                  <a:pt x="0" y="9063788"/>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729339" y="178893"/>
            <a:ext cx="8822881" cy="1508997"/>
            <a:chOff x="0" y="-78422"/>
            <a:chExt cx="2323722" cy="397431"/>
          </a:xfrm>
        </p:grpSpPr>
        <p:sp>
          <p:nvSpPr>
            <p:cNvPr id="11" name="Freeform 11"/>
            <p:cNvSpPr/>
            <p:nvPr/>
          </p:nvSpPr>
          <p:spPr>
            <a:xfrm>
              <a:off x="0" y="0"/>
              <a:ext cx="2323722" cy="319009"/>
            </a:xfrm>
            <a:custGeom>
              <a:avLst/>
              <a:gdLst/>
              <a:ahLst/>
              <a:cxnLst/>
              <a:rect l="l" t="t" r="r" b="b"/>
              <a:pathLst>
                <a:path w="2323722" h="319009">
                  <a:moveTo>
                    <a:pt x="13162" y="0"/>
                  </a:moveTo>
                  <a:lnTo>
                    <a:pt x="2310560" y="0"/>
                  </a:lnTo>
                  <a:cubicBezTo>
                    <a:pt x="2317829" y="0"/>
                    <a:pt x="2323722" y="5893"/>
                    <a:pt x="2323722" y="13162"/>
                  </a:cubicBezTo>
                  <a:lnTo>
                    <a:pt x="2323722" y="305847"/>
                  </a:lnTo>
                  <a:cubicBezTo>
                    <a:pt x="2323722" y="313116"/>
                    <a:pt x="2317829" y="319009"/>
                    <a:pt x="2310560" y="319009"/>
                  </a:cubicBezTo>
                  <a:lnTo>
                    <a:pt x="13162" y="319009"/>
                  </a:lnTo>
                  <a:cubicBezTo>
                    <a:pt x="5893" y="319009"/>
                    <a:pt x="0" y="313116"/>
                    <a:pt x="0" y="305847"/>
                  </a:cubicBezTo>
                  <a:lnTo>
                    <a:pt x="0" y="13162"/>
                  </a:lnTo>
                  <a:cubicBezTo>
                    <a:pt x="0" y="5893"/>
                    <a:pt x="5893" y="0"/>
                    <a:pt x="13162" y="0"/>
                  </a:cubicBezTo>
                  <a:close/>
                </a:path>
              </a:pathLst>
            </a:custGeom>
            <a:solidFill>
              <a:srgbClr val="003EA8"/>
            </a:solidFill>
          </p:spPr>
          <p:txBody>
            <a:bodyPr/>
            <a:lstStyle/>
            <a:p>
              <a:endParaRPr lang="en-US"/>
            </a:p>
          </p:txBody>
        </p:sp>
        <p:sp>
          <p:nvSpPr>
            <p:cNvPr id="12" name="TextBox 12"/>
            <p:cNvSpPr txBox="1"/>
            <p:nvPr/>
          </p:nvSpPr>
          <p:spPr>
            <a:xfrm>
              <a:off x="0" y="-78422"/>
              <a:ext cx="2323722" cy="397431"/>
            </a:xfrm>
            <a:prstGeom prst="rect">
              <a:avLst/>
            </a:prstGeom>
          </p:spPr>
          <p:txBody>
            <a:bodyPr lIns="50800" tIns="50800" rIns="50800" bIns="50800" rtlCol="0" anchor="ctr"/>
            <a:lstStyle/>
            <a:p>
              <a:pPr algn="just">
                <a:lnSpc>
                  <a:spcPts val="7000"/>
                </a:lnSpc>
              </a:pPr>
              <a:r>
                <a:rPr lang="en-US" sz="5000" b="1">
                  <a:solidFill>
                    <a:srgbClr val="FFFFFF"/>
                  </a:solidFill>
                  <a:latin typeface="Arial Bold"/>
                  <a:ea typeface="Arial Bold"/>
                  <a:cs typeface="Arial Bold"/>
                  <a:sym typeface="Arial Bold"/>
                </a:rPr>
                <a:t>         XÂY DỰNG HỆ THỐNG </a:t>
              </a:r>
            </a:p>
          </p:txBody>
        </p:sp>
      </p:grpSp>
      <p:sp>
        <p:nvSpPr>
          <p:cNvPr id="13" name="Freeform 13"/>
          <p:cNvSpPr/>
          <p:nvPr/>
        </p:nvSpPr>
        <p:spPr>
          <a:xfrm>
            <a:off x="0" y="369509"/>
            <a:ext cx="2407444" cy="1318381"/>
          </a:xfrm>
          <a:custGeom>
            <a:avLst/>
            <a:gdLst/>
            <a:ahLst/>
            <a:cxnLst/>
            <a:rect l="l" t="t" r="r" b="b"/>
            <a:pathLst>
              <a:path w="2407444" h="1318381">
                <a:moveTo>
                  <a:pt x="0" y="0"/>
                </a:moveTo>
                <a:lnTo>
                  <a:pt x="2407444" y="0"/>
                </a:lnTo>
                <a:lnTo>
                  <a:pt x="2407444" y="1318382"/>
                </a:lnTo>
                <a:lnTo>
                  <a:pt x="0" y="1318382"/>
                </a:lnTo>
                <a:lnTo>
                  <a:pt x="0" y="0"/>
                </a:lnTo>
                <a:close/>
              </a:path>
            </a:pathLst>
          </a:custGeom>
          <a:blipFill>
            <a:blip r:embed="rId4"/>
            <a:stretch>
              <a:fillRect l="-9764" r="-2982"/>
            </a:stretch>
          </a:blipFill>
        </p:spPr>
        <p:txBody>
          <a:bodyPr/>
          <a:lstStyle/>
          <a:p>
            <a:endParaRPr lang="en-US"/>
          </a:p>
        </p:txBody>
      </p:sp>
      <p:sp>
        <p:nvSpPr>
          <p:cNvPr id="17" name="TextBox 17"/>
          <p:cNvSpPr txBox="1"/>
          <p:nvPr/>
        </p:nvSpPr>
        <p:spPr>
          <a:xfrm>
            <a:off x="538836" y="4461057"/>
            <a:ext cx="5426510" cy="781642"/>
          </a:xfrm>
          <a:prstGeom prst="rect">
            <a:avLst/>
          </a:prstGeom>
        </p:spPr>
        <p:txBody>
          <a:bodyPr lIns="0" tIns="0" rIns="0" bIns="0" rtlCol="0" anchor="t">
            <a:spAutoFit/>
          </a:bodyPr>
          <a:lstStyle/>
          <a:p>
            <a:pPr algn="l">
              <a:lnSpc>
                <a:spcPts val="5739"/>
              </a:lnSpc>
              <a:spcBef>
                <a:spcPct val="0"/>
              </a:spcBef>
            </a:pPr>
            <a:r>
              <a:rPr lang="en-US" sz="4099" b="1">
                <a:solidFill>
                  <a:srgbClr val="F87829"/>
                </a:solidFill>
                <a:latin typeface="Arial Bold"/>
                <a:ea typeface="Arial Bold"/>
                <a:cs typeface="Arial Bold"/>
                <a:sym typeface="Arial Bold"/>
              </a:rPr>
              <a:t>Xây dựng mô hình </a:t>
            </a:r>
          </a:p>
        </p:txBody>
      </p:sp>
      <p:grpSp>
        <p:nvGrpSpPr>
          <p:cNvPr id="18" name="Group 14">
            <a:extLst>
              <a:ext uri="{FF2B5EF4-FFF2-40B4-BE49-F238E27FC236}">
                <a16:creationId xmlns:a16="http://schemas.microsoft.com/office/drawing/2014/main" id="{4DB09CA7-523B-6EBC-567A-7247A87DDEB2}"/>
              </a:ext>
            </a:extLst>
          </p:cNvPr>
          <p:cNvGrpSpPr/>
          <p:nvPr/>
        </p:nvGrpSpPr>
        <p:grpSpPr>
          <a:xfrm>
            <a:off x="16465554" y="9105901"/>
            <a:ext cx="1587492" cy="1181099"/>
            <a:chOff x="0" y="-40138"/>
            <a:chExt cx="418105" cy="311071"/>
          </a:xfrm>
        </p:grpSpPr>
        <p:sp>
          <p:nvSpPr>
            <p:cNvPr id="19" name="Freeform 15">
              <a:extLst>
                <a:ext uri="{FF2B5EF4-FFF2-40B4-BE49-F238E27FC236}">
                  <a16:creationId xmlns:a16="http://schemas.microsoft.com/office/drawing/2014/main" id="{DFF83E50-2721-19DF-5B5E-866ED00474DD}"/>
                </a:ext>
              </a:extLst>
            </p:cNvPr>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324376"/>
            </a:solidFill>
          </p:spPr>
          <p:txBody>
            <a:bodyPr/>
            <a:lstStyle/>
            <a:p>
              <a:endParaRPr lang="en-US"/>
            </a:p>
          </p:txBody>
        </p:sp>
        <p:sp>
          <p:nvSpPr>
            <p:cNvPr id="20" name="TextBox 16">
              <a:extLst>
                <a:ext uri="{FF2B5EF4-FFF2-40B4-BE49-F238E27FC236}">
                  <a16:creationId xmlns:a16="http://schemas.microsoft.com/office/drawing/2014/main" id="{D6EE5722-1502-FAF4-C68C-6B486CCB503F}"/>
                </a:ext>
              </a:extLst>
            </p:cNvPr>
            <p:cNvSpPr txBox="1"/>
            <p:nvPr/>
          </p:nvSpPr>
          <p:spPr>
            <a:xfrm>
              <a:off x="0" y="-40138"/>
              <a:ext cx="418105" cy="311071"/>
            </a:xfrm>
            <a:prstGeom prst="rect">
              <a:avLst/>
            </a:prstGeom>
          </p:spPr>
          <p:txBody>
            <a:bodyPr lIns="50800" tIns="50800" rIns="50800" bIns="50800" rtlCol="0" anchor="ctr"/>
            <a:lstStyle/>
            <a:p>
              <a:pPr algn="ctr">
                <a:lnSpc>
                  <a:spcPts val="5599"/>
                </a:lnSpc>
              </a:pPr>
              <a:r>
                <a:rPr lang="vi-VN" sz="3999" b="1">
                  <a:solidFill>
                    <a:srgbClr val="FFFFFF"/>
                  </a:solidFill>
                  <a:latin typeface="Arial Bold"/>
                  <a:ea typeface="Arial Bold"/>
                  <a:cs typeface="Arial Bold"/>
                  <a:sym typeface="Arial Bold"/>
                </a:rPr>
                <a:t>14</a:t>
              </a:r>
              <a:r>
                <a:rPr lang="en-US" sz="3999" b="1">
                  <a:solidFill>
                    <a:srgbClr val="FFFFFF"/>
                  </a:solidFill>
                  <a:latin typeface="Arial Bold"/>
                  <a:ea typeface="Arial Bold"/>
                  <a:cs typeface="Arial Bold"/>
                  <a:sym typeface="Arial Bold"/>
                </a:rPr>
                <a:t>/20</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5">
            <a:extLst>
              <a:ext uri="{FF2B5EF4-FFF2-40B4-BE49-F238E27FC236}">
                <a16:creationId xmlns:a16="http://schemas.microsoft.com/office/drawing/2014/main" id="{C6B84555-BE5C-D8E5-218C-7EF359DC0232}"/>
              </a:ext>
            </a:extLst>
          </p:cNvPr>
          <p:cNvGrpSpPr/>
          <p:nvPr/>
        </p:nvGrpSpPr>
        <p:grpSpPr>
          <a:xfrm>
            <a:off x="0" y="9200991"/>
            <a:ext cx="18288000" cy="1116461"/>
            <a:chOff x="0" y="0"/>
            <a:chExt cx="5803466" cy="939127"/>
          </a:xfrm>
        </p:grpSpPr>
        <p:sp>
          <p:nvSpPr>
            <p:cNvPr id="20" name="Freeform 6">
              <a:extLst>
                <a:ext uri="{FF2B5EF4-FFF2-40B4-BE49-F238E27FC236}">
                  <a16:creationId xmlns:a16="http://schemas.microsoft.com/office/drawing/2014/main" id="{A7579E8E-B924-47B7-A79C-C6F0F296C739}"/>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1" name="TextBox 7">
              <a:extLst>
                <a:ext uri="{FF2B5EF4-FFF2-40B4-BE49-F238E27FC236}">
                  <a16:creationId xmlns:a16="http://schemas.microsoft.com/office/drawing/2014/main" id="{DE20F265-A049-65EC-0F60-BDCF42FD80BB}"/>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16465554" y="9113920"/>
            <a:ext cx="1587492" cy="1173080"/>
            <a:chOff x="0" y="-38026"/>
            <a:chExt cx="418105" cy="308959"/>
          </a:xfrm>
        </p:grpSpPr>
        <p:sp>
          <p:nvSpPr>
            <p:cNvPr id="10" name="Freeform 10"/>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1" name="TextBox 11"/>
            <p:cNvSpPr txBox="1"/>
            <p:nvPr/>
          </p:nvSpPr>
          <p:spPr>
            <a:xfrm>
              <a:off x="0" y="-38026"/>
              <a:ext cx="418105" cy="30895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15/20</a:t>
              </a:r>
            </a:p>
          </p:txBody>
        </p:sp>
      </p:grpSp>
      <p:grpSp>
        <p:nvGrpSpPr>
          <p:cNvPr id="12" name="Group 12"/>
          <p:cNvGrpSpPr/>
          <p:nvPr/>
        </p:nvGrpSpPr>
        <p:grpSpPr>
          <a:xfrm>
            <a:off x="729339" y="190500"/>
            <a:ext cx="8822881" cy="1497390"/>
            <a:chOff x="0" y="-75365"/>
            <a:chExt cx="2323722" cy="394374"/>
          </a:xfrm>
        </p:grpSpPr>
        <p:sp>
          <p:nvSpPr>
            <p:cNvPr id="13" name="Freeform 13"/>
            <p:cNvSpPr/>
            <p:nvPr/>
          </p:nvSpPr>
          <p:spPr>
            <a:xfrm>
              <a:off x="0" y="0"/>
              <a:ext cx="2323722" cy="319009"/>
            </a:xfrm>
            <a:custGeom>
              <a:avLst/>
              <a:gdLst/>
              <a:ahLst/>
              <a:cxnLst/>
              <a:rect l="l" t="t" r="r" b="b"/>
              <a:pathLst>
                <a:path w="2323722" h="319009">
                  <a:moveTo>
                    <a:pt x="13162" y="0"/>
                  </a:moveTo>
                  <a:lnTo>
                    <a:pt x="2310560" y="0"/>
                  </a:lnTo>
                  <a:cubicBezTo>
                    <a:pt x="2317829" y="0"/>
                    <a:pt x="2323722" y="5893"/>
                    <a:pt x="2323722" y="13162"/>
                  </a:cubicBezTo>
                  <a:lnTo>
                    <a:pt x="2323722" y="305847"/>
                  </a:lnTo>
                  <a:cubicBezTo>
                    <a:pt x="2323722" y="313116"/>
                    <a:pt x="2317829" y="319009"/>
                    <a:pt x="2310560" y="319009"/>
                  </a:cubicBezTo>
                  <a:lnTo>
                    <a:pt x="13162" y="319009"/>
                  </a:lnTo>
                  <a:cubicBezTo>
                    <a:pt x="5893" y="319009"/>
                    <a:pt x="0" y="313116"/>
                    <a:pt x="0" y="305847"/>
                  </a:cubicBezTo>
                  <a:lnTo>
                    <a:pt x="0" y="13162"/>
                  </a:lnTo>
                  <a:cubicBezTo>
                    <a:pt x="0" y="5893"/>
                    <a:pt x="5893" y="0"/>
                    <a:pt x="13162" y="0"/>
                  </a:cubicBezTo>
                  <a:close/>
                </a:path>
              </a:pathLst>
            </a:custGeom>
            <a:solidFill>
              <a:srgbClr val="003EA8"/>
            </a:solidFill>
          </p:spPr>
          <p:txBody>
            <a:bodyPr/>
            <a:lstStyle/>
            <a:p>
              <a:endParaRPr lang="en-US"/>
            </a:p>
          </p:txBody>
        </p:sp>
        <p:sp>
          <p:nvSpPr>
            <p:cNvPr id="14" name="TextBox 14"/>
            <p:cNvSpPr txBox="1"/>
            <p:nvPr/>
          </p:nvSpPr>
          <p:spPr>
            <a:xfrm>
              <a:off x="0" y="-75365"/>
              <a:ext cx="2323722" cy="394374"/>
            </a:xfrm>
            <a:prstGeom prst="rect">
              <a:avLst/>
            </a:prstGeom>
          </p:spPr>
          <p:txBody>
            <a:bodyPr lIns="50800" tIns="50800" rIns="50800" bIns="50800" rtlCol="0" anchor="ctr"/>
            <a:lstStyle/>
            <a:p>
              <a:pPr algn="just">
                <a:lnSpc>
                  <a:spcPts val="7000"/>
                </a:lnSpc>
              </a:pPr>
              <a:r>
                <a:rPr lang="en-US" sz="5000" b="1">
                  <a:solidFill>
                    <a:srgbClr val="FFFFFF"/>
                  </a:solidFill>
                  <a:latin typeface="Arial Bold"/>
                  <a:ea typeface="Arial Bold"/>
                  <a:cs typeface="Arial Bold"/>
                  <a:sym typeface="Arial Bold"/>
                </a:rPr>
                <a:t>         XÂY DỰNG HỆ THỐNG </a:t>
              </a:r>
            </a:p>
          </p:txBody>
        </p:sp>
      </p:grpSp>
      <p:sp>
        <p:nvSpPr>
          <p:cNvPr id="15" name="Freeform 15"/>
          <p:cNvSpPr/>
          <p:nvPr/>
        </p:nvSpPr>
        <p:spPr>
          <a:xfrm>
            <a:off x="0" y="369509"/>
            <a:ext cx="2407444" cy="1318381"/>
          </a:xfrm>
          <a:custGeom>
            <a:avLst/>
            <a:gdLst/>
            <a:ahLst/>
            <a:cxnLst/>
            <a:rect l="l" t="t" r="r" b="b"/>
            <a:pathLst>
              <a:path w="2407444" h="1318381">
                <a:moveTo>
                  <a:pt x="0" y="0"/>
                </a:moveTo>
                <a:lnTo>
                  <a:pt x="2407444" y="0"/>
                </a:lnTo>
                <a:lnTo>
                  <a:pt x="2407444" y="1318382"/>
                </a:lnTo>
                <a:lnTo>
                  <a:pt x="0" y="1318382"/>
                </a:lnTo>
                <a:lnTo>
                  <a:pt x="0" y="0"/>
                </a:lnTo>
                <a:close/>
              </a:path>
            </a:pathLst>
          </a:custGeom>
          <a:blipFill>
            <a:blip r:embed="rId3"/>
            <a:stretch>
              <a:fillRect l="-9764" r="-2982"/>
            </a:stretch>
          </a:blipFill>
        </p:spPr>
        <p:txBody>
          <a:bodyPr/>
          <a:lstStyle/>
          <a:p>
            <a:endParaRPr lang="en-US"/>
          </a:p>
        </p:txBody>
      </p:sp>
      <p:sp>
        <p:nvSpPr>
          <p:cNvPr id="16" name="Freeform 16"/>
          <p:cNvSpPr/>
          <p:nvPr/>
        </p:nvSpPr>
        <p:spPr>
          <a:xfrm>
            <a:off x="8417963" y="2832720"/>
            <a:ext cx="9635083" cy="5405550"/>
          </a:xfrm>
          <a:custGeom>
            <a:avLst/>
            <a:gdLst/>
            <a:ahLst/>
            <a:cxnLst/>
            <a:rect l="l" t="t" r="r" b="b"/>
            <a:pathLst>
              <a:path w="9635083" h="5405550">
                <a:moveTo>
                  <a:pt x="0" y="0"/>
                </a:moveTo>
                <a:lnTo>
                  <a:pt x="9635083" y="0"/>
                </a:lnTo>
                <a:lnTo>
                  <a:pt x="9635083" y="5405549"/>
                </a:lnTo>
                <a:lnTo>
                  <a:pt x="0" y="5405549"/>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1393368" y="1930094"/>
            <a:ext cx="7494824" cy="781642"/>
          </a:xfrm>
          <a:prstGeom prst="rect">
            <a:avLst/>
          </a:prstGeom>
        </p:spPr>
        <p:txBody>
          <a:bodyPr lIns="0" tIns="0" rIns="0" bIns="0" rtlCol="0" anchor="t">
            <a:spAutoFit/>
          </a:bodyPr>
          <a:lstStyle/>
          <a:p>
            <a:pPr algn="l">
              <a:lnSpc>
                <a:spcPts val="5739"/>
              </a:lnSpc>
              <a:spcBef>
                <a:spcPct val="0"/>
              </a:spcBef>
            </a:pPr>
            <a:r>
              <a:rPr lang="en-US" sz="4099" b="1">
                <a:solidFill>
                  <a:srgbClr val="F87829"/>
                </a:solidFill>
                <a:latin typeface="Arial Bold"/>
                <a:ea typeface="Arial Bold"/>
                <a:cs typeface="Arial Bold"/>
                <a:sym typeface="Arial Bold"/>
              </a:rPr>
              <a:t>Đánh giá hiệu năng mô hình: </a:t>
            </a:r>
          </a:p>
        </p:txBody>
      </p:sp>
      <p:sp>
        <p:nvSpPr>
          <p:cNvPr id="18" name="TextBox 18"/>
          <p:cNvSpPr txBox="1"/>
          <p:nvPr/>
        </p:nvSpPr>
        <p:spPr>
          <a:xfrm>
            <a:off x="1203722" y="2718420"/>
            <a:ext cx="7063167" cy="6236314"/>
          </a:xfrm>
          <a:prstGeom prst="rect">
            <a:avLst/>
          </a:prstGeom>
        </p:spPr>
        <p:txBody>
          <a:bodyPr lIns="0" tIns="0" rIns="0" bIns="0" rtlCol="0" anchor="t">
            <a:spAutoFit/>
          </a:bodyPr>
          <a:lstStyle/>
          <a:p>
            <a:pPr algn="l">
              <a:lnSpc>
                <a:spcPts val="3816"/>
              </a:lnSpc>
            </a:pPr>
            <a:r>
              <a:rPr lang="en-US" sz="2725" b="1">
                <a:solidFill>
                  <a:srgbClr val="0C1D4B"/>
                </a:solidFill>
                <a:latin typeface="Arial Bold"/>
                <a:ea typeface="Arial Bold"/>
                <a:cs typeface="Arial Bold"/>
                <a:sym typeface="Arial Bold"/>
              </a:rPr>
              <a:t>Các chỉ số đo lường chính:</a:t>
            </a:r>
          </a:p>
          <a:p>
            <a:pPr marL="588507" lvl="1" indent="-294253" algn="l">
              <a:lnSpc>
                <a:spcPts val="3816"/>
              </a:lnSpc>
              <a:buFont typeface="Arial"/>
              <a:buChar char="•"/>
            </a:pPr>
            <a:r>
              <a:rPr lang="en-US" sz="2725" b="1">
                <a:solidFill>
                  <a:srgbClr val="0C1D4B"/>
                </a:solidFill>
                <a:latin typeface="Arial Bold"/>
                <a:ea typeface="Arial Bold"/>
                <a:cs typeface="Arial Bold"/>
                <a:sym typeface="Arial Bold"/>
              </a:rPr>
              <a:t>Precision@k: </a:t>
            </a:r>
            <a:r>
              <a:rPr lang="en-US" sz="2725">
                <a:solidFill>
                  <a:srgbClr val="0C1D4B"/>
                </a:solidFill>
                <a:latin typeface="Arial"/>
                <a:ea typeface="Arial"/>
                <a:cs typeface="Arial"/>
                <a:sym typeface="Arial"/>
              </a:rPr>
              <a:t>Trong k sách gợi ý, bao nhiêu % là người dùng thực sự thích?</a:t>
            </a:r>
          </a:p>
          <a:p>
            <a:pPr marL="588507" lvl="1" indent="-294253" algn="l">
              <a:lnSpc>
                <a:spcPts val="3816"/>
              </a:lnSpc>
              <a:buFont typeface="Arial"/>
              <a:buChar char="•"/>
            </a:pPr>
            <a:r>
              <a:rPr lang="en-US" sz="2725" b="1">
                <a:solidFill>
                  <a:srgbClr val="0C1D4B"/>
                </a:solidFill>
                <a:latin typeface="Arial Bold"/>
                <a:ea typeface="Arial Bold"/>
                <a:cs typeface="Arial Bold"/>
                <a:sym typeface="Arial Bold"/>
              </a:rPr>
              <a:t>Recall@k: </a:t>
            </a:r>
            <a:r>
              <a:rPr lang="en-US" sz="2725">
                <a:solidFill>
                  <a:srgbClr val="0C1D4B"/>
                </a:solidFill>
                <a:latin typeface="Arial"/>
                <a:ea typeface="Arial"/>
                <a:cs typeface="Arial"/>
                <a:sym typeface="Arial"/>
              </a:rPr>
              <a:t>Hệ thống tìm lại được bao nhiêu % trong tổng số các sách mà người dùng thích?</a:t>
            </a:r>
          </a:p>
          <a:p>
            <a:pPr marL="588507" lvl="1" indent="-294253" algn="l">
              <a:lnSpc>
                <a:spcPts val="3816"/>
              </a:lnSpc>
              <a:buFont typeface="Arial"/>
              <a:buChar char="•"/>
            </a:pPr>
            <a:r>
              <a:rPr lang="en-US" sz="2725" b="1">
                <a:solidFill>
                  <a:srgbClr val="0C1D4B"/>
                </a:solidFill>
                <a:latin typeface="Arial Bold"/>
                <a:ea typeface="Arial Bold"/>
                <a:cs typeface="Arial Bold"/>
                <a:sym typeface="Arial Bold"/>
              </a:rPr>
              <a:t>NDCG@k: </a:t>
            </a:r>
            <a:r>
              <a:rPr lang="en-US" sz="2725">
                <a:solidFill>
                  <a:srgbClr val="0C1D4B"/>
                </a:solidFill>
                <a:latin typeface="Arial"/>
                <a:ea typeface="Arial"/>
                <a:cs typeface="Arial"/>
                <a:sym typeface="Arial"/>
              </a:rPr>
              <a:t>Gợi ý đúng có được xếp hạng cao ở đầu danh sách không?</a:t>
            </a:r>
          </a:p>
          <a:p>
            <a:pPr marL="588507" lvl="1" indent="-294253" algn="l">
              <a:lnSpc>
                <a:spcPts val="3816"/>
              </a:lnSpc>
              <a:buFont typeface="Arial"/>
              <a:buChar char="•"/>
            </a:pPr>
            <a:r>
              <a:rPr lang="en-US" sz="2725" b="1">
                <a:solidFill>
                  <a:srgbClr val="0C1D4B"/>
                </a:solidFill>
                <a:latin typeface="Arial Bold"/>
                <a:ea typeface="Arial Bold"/>
                <a:cs typeface="Arial Bold"/>
                <a:sym typeface="Arial Bold"/>
              </a:rPr>
              <a:t>Coverage: </a:t>
            </a:r>
            <a:r>
              <a:rPr lang="en-US" sz="2725">
                <a:solidFill>
                  <a:srgbClr val="0C1D4B"/>
                </a:solidFill>
                <a:latin typeface="Arial"/>
                <a:ea typeface="Arial"/>
                <a:cs typeface="Arial"/>
                <a:sym typeface="Arial"/>
              </a:rPr>
              <a:t>Hệ thống có khả năng gợi ý được bao nhiêu % trên tổng số sách?</a:t>
            </a:r>
          </a:p>
          <a:p>
            <a:pPr marL="588507" lvl="1" indent="-294253" algn="l">
              <a:lnSpc>
                <a:spcPts val="3816"/>
              </a:lnSpc>
              <a:buFont typeface="Arial"/>
              <a:buChar char="•"/>
            </a:pPr>
            <a:r>
              <a:rPr lang="en-US" sz="2725" b="1">
                <a:solidFill>
                  <a:srgbClr val="0C1D4B"/>
                </a:solidFill>
                <a:latin typeface="Arial Bold"/>
                <a:ea typeface="Arial Bold"/>
                <a:cs typeface="Arial Bold"/>
                <a:sym typeface="Arial Bold"/>
              </a:rPr>
              <a:t>Diversity: </a:t>
            </a:r>
            <a:r>
              <a:rPr lang="en-US" sz="2725">
                <a:solidFill>
                  <a:srgbClr val="0C1D4B"/>
                </a:solidFill>
                <a:latin typeface="Arial"/>
                <a:ea typeface="Arial"/>
                <a:cs typeface="Arial"/>
                <a:sym typeface="Arial"/>
              </a:rPr>
              <a:t>Các gợi ý có đa dạng không, hay chỉ toàn sách giống nhau?</a:t>
            </a:r>
          </a:p>
          <a:p>
            <a:pPr algn="l">
              <a:lnSpc>
                <a:spcPts val="3816"/>
              </a:lnSpc>
              <a:spcBef>
                <a:spcPct val="0"/>
              </a:spcBef>
            </a:pPr>
            <a:endParaRPr lang="en-US" sz="2725">
              <a:solidFill>
                <a:srgbClr val="0C1D4B"/>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5">
            <a:extLst>
              <a:ext uri="{FF2B5EF4-FFF2-40B4-BE49-F238E27FC236}">
                <a16:creationId xmlns:a16="http://schemas.microsoft.com/office/drawing/2014/main" id="{32CEF86C-4F4B-3026-B04A-FBB981F99319}"/>
              </a:ext>
            </a:extLst>
          </p:cNvPr>
          <p:cNvGrpSpPr/>
          <p:nvPr/>
        </p:nvGrpSpPr>
        <p:grpSpPr>
          <a:xfrm>
            <a:off x="0" y="9200991"/>
            <a:ext cx="18288000" cy="1116461"/>
            <a:chOff x="0" y="0"/>
            <a:chExt cx="5803466" cy="939127"/>
          </a:xfrm>
        </p:grpSpPr>
        <p:sp>
          <p:nvSpPr>
            <p:cNvPr id="21" name="Freeform 6">
              <a:extLst>
                <a:ext uri="{FF2B5EF4-FFF2-40B4-BE49-F238E27FC236}">
                  <a16:creationId xmlns:a16="http://schemas.microsoft.com/office/drawing/2014/main" id="{A90C8704-834F-3272-2239-BDEFC84F4B25}"/>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2" name="TextBox 7">
              <a:extLst>
                <a:ext uri="{FF2B5EF4-FFF2-40B4-BE49-F238E27FC236}">
                  <a16:creationId xmlns:a16="http://schemas.microsoft.com/office/drawing/2014/main" id="{6C383701-5057-5D9E-4B7E-727C54E6539A}"/>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159544"/>
            <a:ext cx="6600890" cy="1426734"/>
            <a:chOff x="0" y="-56756"/>
            <a:chExt cx="1738506" cy="375765"/>
          </a:xfrm>
        </p:grpSpPr>
        <p:sp>
          <p:nvSpPr>
            <p:cNvPr id="3" name="Freeform 3"/>
            <p:cNvSpPr/>
            <p:nvPr/>
          </p:nvSpPr>
          <p:spPr>
            <a:xfrm>
              <a:off x="0" y="0"/>
              <a:ext cx="1738506" cy="319009"/>
            </a:xfrm>
            <a:custGeom>
              <a:avLst/>
              <a:gdLst/>
              <a:ahLst/>
              <a:cxnLst/>
              <a:rect l="l" t="t" r="r" b="b"/>
              <a:pathLst>
                <a:path w="1738506" h="319009">
                  <a:moveTo>
                    <a:pt x="17593" y="0"/>
                  </a:moveTo>
                  <a:lnTo>
                    <a:pt x="1720913" y="0"/>
                  </a:lnTo>
                  <a:cubicBezTo>
                    <a:pt x="1730629" y="0"/>
                    <a:pt x="1738506" y="7877"/>
                    <a:pt x="1738506" y="17593"/>
                  </a:cubicBezTo>
                  <a:lnTo>
                    <a:pt x="1738506" y="301416"/>
                  </a:lnTo>
                  <a:cubicBezTo>
                    <a:pt x="1738506" y="306082"/>
                    <a:pt x="1736652" y="310557"/>
                    <a:pt x="1733353" y="313856"/>
                  </a:cubicBezTo>
                  <a:cubicBezTo>
                    <a:pt x="1730054" y="317156"/>
                    <a:pt x="1725579" y="319009"/>
                    <a:pt x="1720913" y="319009"/>
                  </a:cubicBezTo>
                  <a:lnTo>
                    <a:pt x="17593" y="319009"/>
                  </a:lnTo>
                  <a:cubicBezTo>
                    <a:pt x="7877" y="319009"/>
                    <a:pt x="0" y="311133"/>
                    <a:pt x="0" y="301416"/>
                  </a:cubicBezTo>
                  <a:lnTo>
                    <a:pt x="0" y="17593"/>
                  </a:lnTo>
                  <a:cubicBezTo>
                    <a:pt x="0" y="12927"/>
                    <a:pt x="1854" y="8452"/>
                    <a:pt x="5153" y="5153"/>
                  </a:cubicBezTo>
                  <a:cubicBezTo>
                    <a:pt x="8452" y="1854"/>
                    <a:pt x="12927" y="0"/>
                    <a:pt x="17593" y="0"/>
                  </a:cubicBezTo>
                  <a:close/>
                </a:path>
              </a:pathLst>
            </a:custGeom>
            <a:solidFill>
              <a:srgbClr val="003EA8"/>
            </a:solidFill>
          </p:spPr>
          <p:txBody>
            <a:bodyPr/>
            <a:lstStyle/>
            <a:p>
              <a:endParaRPr lang="en-US"/>
            </a:p>
          </p:txBody>
        </p:sp>
        <p:sp>
          <p:nvSpPr>
            <p:cNvPr id="4" name="TextBox 4"/>
            <p:cNvSpPr txBox="1"/>
            <p:nvPr/>
          </p:nvSpPr>
          <p:spPr>
            <a:xfrm>
              <a:off x="0" y="-56756"/>
              <a:ext cx="1738506" cy="375765"/>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KẾT LUẬN</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sp>
        <p:nvSpPr>
          <p:cNvPr id="6" name="Freeform 6"/>
          <p:cNvSpPr/>
          <p:nvPr/>
        </p:nvSpPr>
        <p:spPr>
          <a:xfrm>
            <a:off x="10629223" y="375040"/>
            <a:ext cx="5914369" cy="4768460"/>
          </a:xfrm>
          <a:custGeom>
            <a:avLst/>
            <a:gdLst/>
            <a:ahLst/>
            <a:cxnLst/>
            <a:rect l="l" t="t" r="r" b="b"/>
            <a:pathLst>
              <a:path w="5914369" h="4768460">
                <a:moveTo>
                  <a:pt x="0" y="0"/>
                </a:moveTo>
                <a:lnTo>
                  <a:pt x="5914369" y="0"/>
                </a:lnTo>
                <a:lnTo>
                  <a:pt x="5914369" y="4768460"/>
                </a:lnTo>
                <a:lnTo>
                  <a:pt x="0" y="4768460"/>
                </a:lnTo>
                <a:lnTo>
                  <a:pt x="0" y="0"/>
                </a:lnTo>
                <a:close/>
              </a:path>
            </a:pathLst>
          </a:custGeom>
          <a:blipFill>
            <a:blip r:embed="rId4"/>
            <a:stretch>
              <a:fillRect/>
            </a:stretch>
          </a:blipFill>
        </p:spPr>
        <p:txBody>
          <a:bodyPr/>
          <a:lstStyle/>
          <a:p>
            <a:endParaRPr lang="en-US"/>
          </a:p>
        </p:txBody>
      </p:sp>
      <p:sp>
        <p:nvSpPr>
          <p:cNvPr id="7" name="Freeform 7"/>
          <p:cNvSpPr/>
          <p:nvPr/>
        </p:nvSpPr>
        <p:spPr>
          <a:xfrm>
            <a:off x="11705433" y="4364514"/>
            <a:ext cx="6079727" cy="4696589"/>
          </a:xfrm>
          <a:custGeom>
            <a:avLst/>
            <a:gdLst/>
            <a:ahLst/>
            <a:cxnLst/>
            <a:rect l="l" t="t" r="r" b="b"/>
            <a:pathLst>
              <a:path w="6079727" h="4696589">
                <a:moveTo>
                  <a:pt x="0" y="0"/>
                </a:moveTo>
                <a:lnTo>
                  <a:pt x="6079727" y="0"/>
                </a:lnTo>
                <a:lnTo>
                  <a:pt x="6079727" y="4696589"/>
                </a:lnTo>
                <a:lnTo>
                  <a:pt x="0" y="4696589"/>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2430904" y="1790985"/>
            <a:ext cx="3057159" cy="840723"/>
          </a:xfrm>
          <a:prstGeom prst="rect">
            <a:avLst/>
          </a:prstGeom>
        </p:spPr>
        <p:txBody>
          <a:bodyPr lIns="0" tIns="0" rIns="0" bIns="0" rtlCol="0" anchor="t">
            <a:spAutoFit/>
          </a:bodyPr>
          <a:lstStyle/>
          <a:p>
            <a:pPr algn="l">
              <a:lnSpc>
                <a:spcPts val="6159"/>
              </a:lnSpc>
            </a:pPr>
            <a:r>
              <a:rPr lang="en-US" sz="4399" b="1">
                <a:solidFill>
                  <a:srgbClr val="F87829"/>
                </a:solidFill>
                <a:latin typeface="Arial Bold"/>
                <a:ea typeface="Arial Bold"/>
                <a:cs typeface="Arial Bold"/>
                <a:sym typeface="Arial Bold"/>
              </a:rPr>
              <a:t>Kết quả: </a:t>
            </a:r>
          </a:p>
        </p:txBody>
      </p:sp>
      <p:sp>
        <p:nvSpPr>
          <p:cNvPr id="9" name="TextBox 9"/>
          <p:cNvSpPr txBox="1"/>
          <p:nvPr/>
        </p:nvSpPr>
        <p:spPr>
          <a:xfrm>
            <a:off x="1028700" y="2793633"/>
            <a:ext cx="9151734" cy="5256418"/>
          </a:xfrm>
          <a:prstGeom prst="rect">
            <a:avLst/>
          </a:prstGeom>
        </p:spPr>
        <p:txBody>
          <a:bodyPr lIns="0" tIns="0" rIns="0" bIns="0" rtlCol="0" anchor="t">
            <a:spAutoFit/>
          </a:bodyPr>
          <a:lstStyle/>
          <a:p>
            <a:pPr algn="just">
              <a:lnSpc>
                <a:spcPts val="5851"/>
              </a:lnSpc>
              <a:spcBef>
                <a:spcPct val="0"/>
              </a:spcBef>
            </a:pPr>
            <a:r>
              <a:rPr lang="en-US" sz="4179">
                <a:solidFill>
                  <a:srgbClr val="0C1D4B"/>
                </a:solidFill>
                <a:latin typeface="Arial"/>
                <a:ea typeface="Arial"/>
                <a:cs typeface="Arial"/>
                <a:sym typeface="Arial"/>
              </a:rPr>
              <a:t>          Hệ thống đã hoàn thiện đầy đủ các chức năng người dùng và quản trị, tích hợp AI gợi ý sách cá nhân hóa theo hành vi người dùng, hỗ trợ người dùng và quản trị viên hiệu quả qua giao diện thân thiện và báo cáo thống kê rõ ràng.</a:t>
            </a:r>
          </a:p>
        </p:txBody>
      </p:sp>
      <p:grpSp>
        <p:nvGrpSpPr>
          <p:cNvPr id="17" name="Group 17"/>
          <p:cNvGrpSpPr/>
          <p:nvPr/>
        </p:nvGrpSpPr>
        <p:grpSpPr>
          <a:xfrm>
            <a:off x="16543592" y="9061101"/>
            <a:ext cx="1587492" cy="1225899"/>
            <a:chOff x="0" y="-51937"/>
            <a:chExt cx="418105" cy="322870"/>
          </a:xfrm>
        </p:grpSpPr>
        <p:sp>
          <p:nvSpPr>
            <p:cNvPr id="18" name="Freeform 18"/>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9" name="TextBox 19"/>
            <p:cNvSpPr txBox="1"/>
            <p:nvPr/>
          </p:nvSpPr>
          <p:spPr>
            <a:xfrm>
              <a:off x="0" y="-51937"/>
              <a:ext cx="418105" cy="322870"/>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16/20</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5">
            <a:extLst>
              <a:ext uri="{FF2B5EF4-FFF2-40B4-BE49-F238E27FC236}">
                <a16:creationId xmlns:a16="http://schemas.microsoft.com/office/drawing/2014/main" id="{FB614C7A-B51A-6325-468A-45B9F335CDE4}"/>
              </a:ext>
            </a:extLst>
          </p:cNvPr>
          <p:cNvGrpSpPr/>
          <p:nvPr/>
        </p:nvGrpSpPr>
        <p:grpSpPr>
          <a:xfrm>
            <a:off x="0" y="9200991"/>
            <a:ext cx="18288000" cy="1116461"/>
            <a:chOff x="0" y="0"/>
            <a:chExt cx="5803466" cy="939127"/>
          </a:xfrm>
        </p:grpSpPr>
        <p:sp>
          <p:nvSpPr>
            <p:cNvPr id="27" name="Freeform 6">
              <a:extLst>
                <a:ext uri="{FF2B5EF4-FFF2-40B4-BE49-F238E27FC236}">
                  <a16:creationId xmlns:a16="http://schemas.microsoft.com/office/drawing/2014/main" id="{A5E3A2B4-464B-A01D-47CC-0E4C73BD3E94}"/>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8" name="TextBox 7">
              <a:extLst>
                <a:ext uri="{FF2B5EF4-FFF2-40B4-BE49-F238E27FC236}">
                  <a16:creationId xmlns:a16="http://schemas.microsoft.com/office/drawing/2014/main" id="{9CDC8DFD-03B6-0CDF-91D5-8A608D017283}"/>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88338"/>
            <a:ext cx="6600890" cy="1497940"/>
            <a:chOff x="0" y="-75510"/>
            <a:chExt cx="1738506" cy="394519"/>
          </a:xfrm>
        </p:grpSpPr>
        <p:sp>
          <p:nvSpPr>
            <p:cNvPr id="3" name="Freeform 3"/>
            <p:cNvSpPr/>
            <p:nvPr/>
          </p:nvSpPr>
          <p:spPr>
            <a:xfrm>
              <a:off x="0" y="0"/>
              <a:ext cx="1738506" cy="319009"/>
            </a:xfrm>
            <a:custGeom>
              <a:avLst/>
              <a:gdLst/>
              <a:ahLst/>
              <a:cxnLst/>
              <a:rect l="l" t="t" r="r" b="b"/>
              <a:pathLst>
                <a:path w="1738506" h="319009">
                  <a:moveTo>
                    <a:pt x="17593" y="0"/>
                  </a:moveTo>
                  <a:lnTo>
                    <a:pt x="1720913" y="0"/>
                  </a:lnTo>
                  <a:cubicBezTo>
                    <a:pt x="1730629" y="0"/>
                    <a:pt x="1738506" y="7877"/>
                    <a:pt x="1738506" y="17593"/>
                  </a:cubicBezTo>
                  <a:lnTo>
                    <a:pt x="1738506" y="301416"/>
                  </a:lnTo>
                  <a:cubicBezTo>
                    <a:pt x="1738506" y="306082"/>
                    <a:pt x="1736652" y="310557"/>
                    <a:pt x="1733353" y="313856"/>
                  </a:cubicBezTo>
                  <a:cubicBezTo>
                    <a:pt x="1730054" y="317156"/>
                    <a:pt x="1725579" y="319009"/>
                    <a:pt x="1720913" y="319009"/>
                  </a:cubicBezTo>
                  <a:lnTo>
                    <a:pt x="17593" y="319009"/>
                  </a:lnTo>
                  <a:cubicBezTo>
                    <a:pt x="7877" y="319009"/>
                    <a:pt x="0" y="311133"/>
                    <a:pt x="0" y="301416"/>
                  </a:cubicBezTo>
                  <a:lnTo>
                    <a:pt x="0" y="17593"/>
                  </a:lnTo>
                  <a:cubicBezTo>
                    <a:pt x="0" y="12927"/>
                    <a:pt x="1854" y="8452"/>
                    <a:pt x="5153" y="5153"/>
                  </a:cubicBezTo>
                  <a:cubicBezTo>
                    <a:pt x="8452" y="1854"/>
                    <a:pt x="12927" y="0"/>
                    <a:pt x="17593" y="0"/>
                  </a:cubicBezTo>
                  <a:close/>
                </a:path>
              </a:pathLst>
            </a:custGeom>
            <a:solidFill>
              <a:srgbClr val="003EA8"/>
            </a:solidFill>
          </p:spPr>
          <p:txBody>
            <a:bodyPr/>
            <a:lstStyle/>
            <a:p>
              <a:endParaRPr lang="en-US"/>
            </a:p>
          </p:txBody>
        </p:sp>
        <p:sp>
          <p:nvSpPr>
            <p:cNvPr id="4" name="TextBox 4"/>
            <p:cNvSpPr txBox="1"/>
            <p:nvPr/>
          </p:nvSpPr>
          <p:spPr>
            <a:xfrm>
              <a:off x="0" y="-75510"/>
              <a:ext cx="1738506" cy="394519"/>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KẾT LUẬN</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txBody>
          <a:bodyPr/>
          <a:lstStyle/>
          <a:p>
            <a:endParaRPr lang="en-US"/>
          </a:p>
        </p:txBody>
      </p:sp>
      <p:sp>
        <p:nvSpPr>
          <p:cNvPr id="6" name="Freeform 6"/>
          <p:cNvSpPr/>
          <p:nvPr/>
        </p:nvSpPr>
        <p:spPr>
          <a:xfrm>
            <a:off x="1663539" y="2954635"/>
            <a:ext cx="651690" cy="645765"/>
          </a:xfrm>
          <a:custGeom>
            <a:avLst/>
            <a:gdLst/>
            <a:ahLst/>
            <a:cxnLst/>
            <a:rect l="l" t="t" r="r" b="b"/>
            <a:pathLst>
              <a:path w="651690" h="645765">
                <a:moveTo>
                  <a:pt x="0" y="0"/>
                </a:moveTo>
                <a:lnTo>
                  <a:pt x="651690" y="0"/>
                </a:lnTo>
                <a:lnTo>
                  <a:pt x="651690" y="645765"/>
                </a:lnTo>
                <a:lnTo>
                  <a:pt x="0" y="645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643653" y="3850665"/>
            <a:ext cx="671576" cy="699559"/>
          </a:xfrm>
          <a:custGeom>
            <a:avLst/>
            <a:gdLst/>
            <a:ahLst/>
            <a:cxnLst/>
            <a:rect l="l" t="t" r="r" b="b"/>
            <a:pathLst>
              <a:path w="671576" h="699559">
                <a:moveTo>
                  <a:pt x="0" y="0"/>
                </a:moveTo>
                <a:lnTo>
                  <a:pt x="671576" y="0"/>
                </a:lnTo>
                <a:lnTo>
                  <a:pt x="671576" y="699559"/>
                </a:lnTo>
                <a:lnTo>
                  <a:pt x="0" y="6995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63539" y="4797874"/>
            <a:ext cx="671576" cy="682749"/>
          </a:xfrm>
          <a:custGeom>
            <a:avLst/>
            <a:gdLst/>
            <a:ahLst/>
            <a:cxnLst/>
            <a:rect l="l" t="t" r="r" b="b"/>
            <a:pathLst>
              <a:path w="671576" h="682749">
                <a:moveTo>
                  <a:pt x="0" y="0"/>
                </a:moveTo>
                <a:lnTo>
                  <a:pt x="671577" y="0"/>
                </a:lnTo>
                <a:lnTo>
                  <a:pt x="671577" y="682748"/>
                </a:lnTo>
                <a:lnTo>
                  <a:pt x="0" y="6827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735422" y="5728272"/>
            <a:ext cx="599694" cy="645463"/>
          </a:xfrm>
          <a:custGeom>
            <a:avLst/>
            <a:gdLst/>
            <a:ahLst/>
            <a:cxnLst/>
            <a:rect l="l" t="t" r="r" b="b"/>
            <a:pathLst>
              <a:path w="599694" h="645463">
                <a:moveTo>
                  <a:pt x="0" y="0"/>
                </a:moveTo>
                <a:lnTo>
                  <a:pt x="599694" y="0"/>
                </a:lnTo>
                <a:lnTo>
                  <a:pt x="599694" y="645463"/>
                </a:lnTo>
                <a:lnTo>
                  <a:pt x="0" y="645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663539" y="6621385"/>
            <a:ext cx="630802" cy="671066"/>
          </a:xfrm>
          <a:custGeom>
            <a:avLst/>
            <a:gdLst/>
            <a:ahLst/>
            <a:cxnLst/>
            <a:rect l="l" t="t" r="r" b="b"/>
            <a:pathLst>
              <a:path w="630802" h="671066">
                <a:moveTo>
                  <a:pt x="0" y="0"/>
                </a:moveTo>
                <a:lnTo>
                  <a:pt x="630803" y="0"/>
                </a:lnTo>
                <a:lnTo>
                  <a:pt x="630803" y="671066"/>
                </a:lnTo>
                <a:lnTo>
                  <a:pt x="0" y="6710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TextBox 11"/>
          <p:cNvSpPr txBox="1"/>
          <p:nvPr/>
        </p:nvSpPr>
        <p:spPr>
          <a:xfrm>
            <a:off x="2430904" y="1790985"/>
            <a:ext cx="3057159" cy="840723"/>
          </a:xfrm>
          <a:prstGeom prst="rect">
            <a:avLst/>
          </a:prstGeom>
        </p:spPr>
        <p:txBody>
          <a:bodyPr lIns="0" tIns="0" rIns="0" bIns="0" rtlCol="0" anchor="t">
            <a:spAutoFit/>
          </a:bodyPr>
          <a:lstStyle/>
          <a:p>
            <a:pPr algn="l">
              <a:lnSpc>
                <a:spcPts val="6159"/>
              </a:lnSpc>
            </a:pPr>
            <a:r>
              <a:rPr lang="en-US" sz="4399" b="1">
                <a:solidFill>
                  <a:srgbClr val="F87829"/>
                </a:solidFill>
                <a:latin typeface="Arial Bold"/>
                <a:ea typeface="Arial Bold"/>
                <a:cs typeface="Arial Bold"/>
                <a:sym typeface="Arial Bold"/>
              </a:rPr>
              <a:t>Hạn chế: </a:t>
            </a:r>
          </a:p>
        </p:txBody>
      </p:sp>
      <p:sp>
        <p:nvSpPr>
          <p:cNvPr id="12" name="TextBox 12"/>
          <p:cNvSpPr txBox="1"/>
          <p:nvPr/>
        </p:nvSpPr>
        <p:spPr>
          <a:xfrm>
            <a:off x="2583304" y="2918410"/>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 Hệ thống gợi ý còn đơn giản, chưa ứng dụng thuật toán nâng cao.</a:t>
            </a:r>
          </a:p>
        </p:txBody>
      </p:sp>
      <p:sp>
        <p:nvSpPr>
          <p:cNvPr id="13" name="TextBox 13"/>
          <p:cNvSpPr txBox="1"/>
          <p:nvPr/>
        </p:nvSpPr>
        <p:spPr>
          <a:xfrm>
            <a:off x="2583304" y="6511148"/>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Hiệu năng chưa kiểm thử ở quy mô lớn.</a:t>
            </a:r>
          </a:p>
        </p:txBody>
      </p:sp>
      <p:sp>
        <p:nvSpPr>
          <p:cNvPr id="14" name="TextBox 14"/>
          <p:cNvSpPr txBox="1"/>
          <p:nvPr/>
        </p:nvSpPr>
        <p:spPr>
          <a:xfrm>
            <a:off x="2583304" y="4693478"/>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Thiếu tích hợp ví điện tử và giao hàng nhanh</a:t>
            </a:r>
          </a:p>
        </p:txBody>
      </p:sp>
      <p:sp>
        <p:nvSpPr>
          <p:cNvPr id="15" name="TextBox 15"/>
          <p:cNvSpPr txBox="1"/>
          <p:nvPr/>
        </p:nvSpPr>
        <p:spPr>
          <a:xfrm>
            <a:off x="2583304" y="3754674"/>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Chatbot xử lý kém các câu hỏi phức tạp.</a:t>
            </a:r>
          </a:p>
        </p:txBody>
      </p:sp>
      <p:sp>
        <p:nvSpPr>
          <p:cNvPr id="16" name="TextBox 16"/>
          <p:cNvSpPr txBox="1"/>
          <p:nvPr/>
        </p:nvSpPr>
        <p:spPr>
          <a:xfrm>
            <a:off x="2583304" y="5605234"/>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UX/UI chưa tối ưu.</a:t>
            </a:r>
          </a:p>
        </p:txBody>
      </p:sp>
      <p:grpSp>
        <p:nvGrpSpPr>
          <p:cNvPr id="23" name="Group 23"/>
          <p:cNvGrpSpPr/>
          <p:nvPr/>
        </p:nvGrpSpPr>
        <p:grpSpPr>
          <a:xfrm>
            <a:off x="16535400" y="9066190"/>
            <a:ext cx="1587492" cy="1199039"/>
            <a:chOff x="0" y="-44863"/>
            <a:chExt cx="418105" cy="315796"/>
          </a:xfrm>
        </p:grpSpPr>
        <p:sp>
          <p:nvSpPr>
            <p:cNvPr id="24" name="Freeform 24"/>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25" name="TextBox 25"/>
            <p:cNvSpPr txBox="1"/>
            <p:nvPr/>
          </p:nvSpPr>
          <p:spPr>
            <a:xfrm>
              <a:off x="0" y="-44863"/>
              <a:ext cx="418105" cy="315795"/>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17/20</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5">
            <a:extLst>
              <a:ext uri="{FF2B5EF4-FFF2-40B4-BE49-F238E27FC236}">
                <a16:creationId xmlns:a16="http://schemas.microsoft.com/office/drawing/2014/main" id="{E20D1085-4001-9187-1825-E89B69D09091}"/>
              </a:ext>
            </a:extLst>
          </p:cNvPr>
          <p:cNvGrpSpPr/>
          <p:nvPr/>
        </p:nvGrpSpPr>
        <p:grpSpPr>
          <a:xfrm>
            <a:off x="0" y="9200991"/>
            <a:ext cx="18288000" cy="1116461"/>
            <a:chOff x="0" y="0"/>
            <a:chExt cx="5803466" cy="939127"/>
          </a:xfrm>
        </p:grpSpPr>
        <p:sp>
          <p:nvSpPr>
            <p:cNvPr id="29" name="Freeform 6">
              <a:extLst>
                <a:ext uri="{FF2B5EF4-FFF2-40B4-BE49-F238E27FC236}">
                  <a16:creationId xmlns:a16="http://schemas.microsoft.com/office/drawing/2014/main" id="{752E6594-B80E-7048-3171-0015F28FA55E}"/>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30" name="TextBox 7">
              <a:extLst>
                <a:ext uri="{FF2B5EF4-FFF2-40B4-BE49-F238E27FC236}">
                  <a16:creationId xmlns:a16="http://schemas.microsoft.com/office/drawing/2014/main" id="{7B62EC36-133F-09F0-128F-FDEF76B5CCCB}"/>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11835"/>
            <a:ext cx="6600890" cy="1970708"/>
            <a:chOff x="0" y="-101893"/>
            <a:chExt cx="1738506" cy="519034"/>
          </a:xfrm>
        </p:grpSpPr>
        <p:sp>
          <p:nvSpPr>
            <p:cNvPr id="3" name="Freeform 3"/>
            <p:cNvSpPr/>
            <p:nvPr/>
          </p:nvSpPr>
          <p:spPr>
            <a:xfrm>
              <a:off x="0" y="0"/>
              <a:ext cx="1738506" cy="319009"/>
            </a:xfrm>
            <a:custGeom>
              <a:avLst/>
              <a:gdLst/>
              <a:ahLst/>
              <a:cxnLst/>
              <a:rect l="l" t="t" r="r" b="b"/>
              <a:pathLst>
                <a:path w="1738506" h="319009">
                  <a:moveTo>
                    <a:pt x="17593" y="0"/>
                  </a:moveTo>
                  <a:lnTo>
                    <a:pt x="1720913" y="0"/>
                  </a:lnTo>
                  <a:cubicBezTo>
                    <a:pt x="1730629" y="0"/>
                    <a:pt x="1738506" y="7877"/>
                    <a:pt x="1738506" y="17593"/>
                  </a:cubicBezTo>
                  <a:lnTo>
                    <a:pt x="1738506" y="301416"/>
                  </a:lnTo>
                  <a:cubicBezTo>
                    <a:pt x="1738506" y="306082"/>
                    <a:pt x="1736652" y="310557"/>
                    <a:pt x="1733353" y="313856"/>
                  </a:cubicBezTo>
                  <a:cubicBezTo>
                    <a:pt x="1730054" y="317156"/>
                    <a:pt x="1725579" y="319009"/>
                    <a:pt x="1720913" y="319009"/>
                  </a:cubicBezTo>
                  <a:lnTo>
                    <a:pt x="17593" y="319009"/>
                  </a:lnTo>
                  <a:cubicBezTo>
                    <a:pt x="7877" y="319009"/>
                    <a:pt x="0" y="311133"/>
                    <a:pt x="0" y="301416"/>
                  </a:cubicBezTo>
                  <a:lnTo>
                    <a:pt x="0" y="17593"/>
                  </a:lnTo>
                  <a:cubicBezTo>
                    <a:pt x="0" y="12927"/>
                    <a:pt x="1854" y="8452"/>
                    <a:pt x="5153" y="5153"/>
                  </a:cubicBezTo>
                  <a:cubicBezTo>
                    <a:pt x="8452" y="1854"/>
                    <a:pt x="12927" y="0"/>
                    <a:pt x="17593" y="0"/>
                  </a:cubicBezTo>
                  <a:close/>
                </a:path>
              </a:pathLst>
            </a:custGeom>
            <a:solidFill>
              <a:srgbClr val="003EA8"/>
            </a:solidFill>
          </p:spPr>
          <p:txBody>
            <a:bodyPr/>
            <a:lstStyle/>
            <a:p>
              <a:endParaRPr lang="en-US"/>
            </a:p>
          </p:txBody>
        </p:sp>
        <p:sp>
          <p:nvSpPr>
            <p:cNvPr id="4" name="TextBox 4"/>
            <p:cNvSpPr txBox="1"/>
            <p:nvPr/>
          </p:nvSpPr>
          <p:spPr>
            <a:xfrm>
              <a:off x="0" y="-101893"/>
              <a:ext cx="1738506" cy="519034"/>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KẾT LUẬN</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txBody>
          <a:bodyPr/>
          <a:lstStyle/>
          <a:p>
            <a:endParaRPr lang="en-US"/>
          </a:p>
        </p:txBody>
      </p:sp>
      <p:sp>
        <p:nvSpPr>
          <p:cNvPr id="6" name="Freeform 6"/>
          <p:cNvSpPr/>
          <p:nvPr/>
        </p:nvSpPr>
        <p:spPr>
          <a:xfrm>
            <a:off x="1663539" y="2954635"/>
            <a:ext cx="651690" cy="645765"/>
          </a:xfrm>
          <a:custGeom>
            <a:avLst/>
            <a:gdLst/>
            <a:ahLst/>
            <a:cxnLst/>
            <a:rect l="l" t="t" r="r" b="b"/>
            <a:pathLst>
              <a:path w="651690" h="645765">
                <a:moveTo>
                  <a:pt x="0" y="0"/>
                </a:moveTo>
                <a:lnTo>
                  <a:pt x="651690" y="0"/>
                </a:lnTo>
                <a:lnTo>
                  <a:pt x="651690" y="645765"/>
                </a:lnTo>
                <a:lnTo>
                  <a:pt x="0" y="645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643653" y="3850665"/>
            <a:ext cx="671576" cy="699559"/>
          </a:xfrm>
          <a:custGeom>
            <a:avLst/>
            <a:gdLst/>
            <a:ahLst/>
            <a:cxnLst/>
            <a:rect l="l" t="t" r="r" b="b"/>
            <a:pathLst>
              <a:path w="671576" h="699559">
                <a:moveTo>
                  <a:pt x="0" y="0"/>
                </a:moveTo>
                <a:lnTo>
                  <a:pt x="671576" y="0"/>
                </a:lnTo>
                <a:lnTo>
                  <a:pt x="671576" y="699559"/>
                </a:lnTo>
                <a:lnTo>
                  <a:pt x="0" y="6995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663539" y="4797874"/>
            <a:ext cx="671576" cy="682749"/>
          </a:xfrm>
          <a:custGeom>
            <a:avLst/>
            <a:gdLst/>
            <a:ahLst/>
            <a:cxnLst/>
            <a:rect l="l" t="t" r="r" b="b"/>
            <a:pathLst>
              <a:path w="671576" h="682749">
                <a:moveTo>
                  <a:pt x="0" y="0"/>
                </a:moveTo>
                <a:lnTo>
                  <a:pt x="671577" y="0"/>
                </a:lnTo>
                <a:lnTo>
                  <a:pt x="671577" y="682748"/>
                </a:lnTo>
                <a:lnTo>
                  <a:pt x="0" y="6827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735422" y="5728272"/>
            <a:ext cx="599694" cy="645463"/>
          </a:xfrm>
          <a:custGeom>
            <a:avLst/>
            <a:gdLst/>
            <a:ahLst/>
            <a:cxnLst/>
            <a:rect l="l" t="t" r="r" b="b"/>
            <a:pathLst>
              <a:path w="599694" h="645463">
                <a:moveTo>
                  <a:pt x="0" y="0"/>
                </a:moveTo>
                <a:lnTo>
                  <a:pt x="599694" y="0"/>
                </a:lnTo>
                <a:lnTo>
                  <a:pt x="599694" y="645463"/>
                </a:lnTo>
                <a:lnTo>
                  <a:pt x="0" y="645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663539" y="6621385"/>
            <a:ext cx="630802" cy="671066"/>
          </a:xfrm>
          <a:custGeom>
            <a:avLst/>
            <a:gdLst/>
            <a:ahLst/>
            <a:cxnLst/>
            <a:rect l="l" t="t" r="r" b="b"/>
            <a:pathLst>
              <a:path w="630802" h="671066">
                <a:moveTo>
                  <a:pt x="0" y="0"/>
                </a:moveTo>
                <a:lnTo>
                  <a:pt x="630803" y="0"/>
                </a:lnTo>
                <a:lnTo>
                  <a:pt x="630803" y="671066"/>
                </a:lnTo>
                <a:lnTo>
                  <a:pt x="0" y="6710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1699981" y="7540101"/>
            <a:ext cx="635135" cy="623587"/>
          </a:xfrm>
          <a:custGeom>
            <a:avLst/>
            <a:gdLst/>
            <a:ahLst/>
            <a:cxnLst/>
            <a:rect l="l" t="t" r="r" b="b"/>
            <a:pathLst>
              <a:path w="635135" h="623587">
                <a:moveTo>
                  <a:pt x="0" y="0"/>
                </a:moveTo>
                <a:lnTo>
                  <a:pt x="635135" y="0"/>
                </a:lnTo>
                <a:lnTo>
                  <a:pt x="635135" y="623587"/>
                </a:lnTo>
                <a:lnTo>
                  <a:pt x="0" y="6235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2" name="TextBox 12"/>
          <p:cNvSpPr txBox="1"/>
          <p:nvPr/>
        </p:nvSpPr>
        <p:spPr>
          <a:xfrm>
            <a:off x="2430904" y="1790985"/>
            <a:ext cx="5489260" cy="840741"/>
          </a:xfrm>
          <a:prstGeom prst="rect">
            <a:avLst/>
          </a:prstGeom>
        </p:spPr>
        <p:txBody>
          <a:bodyPr lIns="0" tIns="0" rIns="0" bIns="0" rtlCol="0" anchor="t">
            <a:spAutoFit/>
          </a:bodyPr>
          <a:lstStyle/>
          <a:p>
            <a:pPr algn="l">
              <a:lnSpc>
                <a:spcPts val="6159"/>
              </a:lnSpc>
            </a:pPr>
            <a:r>
              <a:rPr lang="en-US" sz="4399" b="1">
                <a:solidFill>
                  <a:srgbClr val="F87829"/>
                </a:solidFill>
                <a:latin typeface="Arial Bold"/>
                <a:ea typeface="Arial Bold"/>
                <a:cs typeface="Arial Bold"/>
                <a:sym typeface="Arial Bold"/>
              </a:rPr>
              <a:t>Hướng phát triển: </a:t>
            </a:r>
          </a:p>
        </p:txBody>
      </p:sp>
      <p:sp>
        <p:nvSpPr>
          <p:cNvPr id="13" name="TextBox 13"/>
          <p:cNvSpPr txBox="1"/>
          <p:nvPr/>
        </p:nvSpPr>
        <p:spPr>
          <a:xfrm>
            <a:off x="2583304" y="2918410"/>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Ứng dụng thuật toán Deep Learning để cải thiện độ chính xác gợi ý.</a:t>
            </a:r>
          </a:p>
        </p:txBody>
      </p:sp>
      <p:sp>
        <p:nvSpPr>
          <p:cNvPr id="14" name="TextBox 14"/>
          <p:cNvSpPr txBox="1"/>
          <p:nvPr/>
        </p:nvSpPr>
        <p:spPr>
          <a:xfrm>
            <a:off x="2583304" y="6511148"/>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Thêm diễn đàn, đa ngôn ngữ</a:t>
            </a:r>
          </a:p>
        </p:txBody>
      </p:sp>
      <p:sp>
        <p:nvSpPr>
          <p:cNvPr id="15" name="TextBox 15"/>
          <p:cNvSpPr txBox="1"/>
          <p:nvPr/>
        </p:nvSpPr>
        <p:spPr>
          <a:xfrm>
            <a:off x="2583304" y="4693478"/>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Nâng cấp giao diện UX/UI chuẩn responsive</a:t>
            </a:r>
          </a:p>
        </p:txBody>
      </p:sp>
      <p:sp>
        <p:nvSpPr>
          <p:cNvPr id="16" name="TextBox 16"/>
          <p:cNvSpPr txBox="1"/>
          <p:nvPr/>
        </p:nvSpPr>
        <p:spPr>
          <a:xfrm>
            <a:off x="2583304" y="3754674"/>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Tích hợp ví điện tử, giao hàng nhanh và theo dõi đơn.</a:t>
            </a:r>
          </a:p>
        </p:txBody>
      </p:sp>
      <p:sp>
        <p:nvSpPr>
          <p:cNvPr id="17" name="TextBox 17"/>
          <p:cNvSpPr txBox="1"/>
          <p:nvPr/>
        </p:nvSpPr>
        <p:spPr>
          <a:xfrm>
            <a:off x="2583304" y="5605234"/>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Mở rộng kiểm thử hiệu năng</a:t>
            </a:r>
          </a:p>
        </p:txBody>
      </p:sp>
      <p:sp>
        <p:nvSpPr>
          <p:cNvPr id="18" name="TextBox 18"/>
          <p:cNvSpPr txBox="1"/>
          <p:nvPr/>
        </p:nvSpPr>
        <p:spPr>
          <a:xfrm>
            <a:off x="2583304" y="7421738"/>
            <a:ext cx="16230600" cy="739140"/>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Hiệu ứng hấp dẫn và tăng cường bảo mật.</a:t>
            </a:r>
          </a:p>
        </p:txBody>
      </p:sp>
      <p:grpSp>
        <p:nvGrpSpPr>
          <p:cNvPr id="25" name="Group 25"/>
          <p:cNvGrpSpPr/>
          <p:nvPr/>
        </p:nvGrpSpPr>
        <p:grpSpPr>
          <a:xfrm>
            <a:off x="16465554" y="8953502"/>
            <a:ext cx="1587492" cy="1333498"/>
            <a:chOff x="0" y="-80276"/>
            <a:chExt cx="418105" cy="351209"/>
          </a:xfrm>
        </p:grpSpPr>
        <p:sp>
          <p:nvSpPr>
            <p:cNvPr id="26" name="Freeform 26"/>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27" name="TextBox 27"/>
            <p:cNvSpPr txBox="1"/>
            <p:nvPr/>
          </p:nvSpPr>
          <p:spPr>
            <a:xfrm>
              <a:off x="0" y="-80276"/>
              <a:ext cx="418105" cy="35120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18/20</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5">
            <a:extLst>
              <a:ext uri="{FF2B5EF4-FFF2-40B4-BE49-F238E27FC236}">
                <a16:creationId xmlns:a16="http://schemas.microsoft.com/office/drawing/2014/main" id="{923F3EFE-E1AA-7D99-069D-88C2B4AC2D69}"/>
              </a:ext>
            </a:extLst>
          </p:cNvPr>
          <p:cNvGrpSpPr/>
          <p:nvPr/>
        </p:nvGrpSpPr>
        <p:grpSpPr>
          <a:xfrm>
            <a:off x="0" y="9200991"/>
            <a:ext cx="18288000" cy="1116461"/>
            <a:chOff x="0" y="0"/>
            <a:chExt cx="5803466" cy="939127"/>
          </a:xfrm>
        </p:grpSpPr>
        <p:sp>
          <p:nvSpPr>
            <p:cNvPr id="14" name="Freeform 6">
              <a:extLst>
                <a:ext uri="{FF2B5EF4-FFF2-40B4-BE49-F238E27FC236}">
                  <a16:creationId xmlns:a16="http://schemas.microsoft.com/office/drawing/2014/main" id="{9759FE85-F6CD-4520-96A0-58E3D6D1DFE5}"/>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15" name="TextBox 7">
              <a:extLst>
                <a:ext uri="{FF2B5EF4-FFF2-40B4-BE49-F238E27FC236}">
                  <a16:creationId xmlns:a16="http://schemas.microsoft.com/office/drawing/2014/main" id="{B2425AAB-1BFA-2EDA-18D1-AFD8CA6EEA67}"/>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8325305" y="4320974"/>
            <a:ext cx="1873368" cy="1645051"/>
          </a:xfrm>
          <a:custGeom>
            <a:avLst/>
            <a:gdLst/>
            <a:ahLst/>
            <a:cxnLst/>
            <a:rect l="l" t="t" r="r" b="b"/>
            <a:pathLst>
              <a:path w="1873368" h="1645051">
                <a:moveTo>
                  <a:pt x="0" y="0"/>
                </a:moveTo>
                <a:lnTo>
                  <a:pt x="1873367" y="0"/>
                </a:lnTo>
                <a:lnTo>
                  <a:pt x="1873367" y="1645052"/>
                </a:lnTo>
                <a:lnTo>
                  <a:pt x="0" y="1645052"/>
                </a:lnTo>
                <a:lnTo>
                  <a:pt x="0" y="0"/>
                </a:lnTo>
                <a:close/>
              </a:path>
            </a:pathLst>
          </a:custGeom>
          <a:blipFill>
            <a:blip r:embed="rId2"/>
            <a:stretch>
              <a:fillRect/>
            </a:stretch>
          </a:blipFill>
        </p:spPr>
        <p:txBody>
          <a:bodyPr/>
          <a:lstStyle/>
          <a:p>
            <a:endParaRPr lang="en-US"/>
          </a:p>
        </p:txBody>
      </p:sp>
      <p:sp>
        <p:nvSpPr>
          <p:cNvPr id="6" name="Freeform 6"/>
          <p:cNvSpPr/>
          <p:nvPr/>
        </p:nvSpPr>
        <p:spPr>
          <a:xfrm>
            <a:off x="11144049" y="1240291"/>
            <a:ext cx="3501736" cy="2941458"/>
          </a:xfrm>
          <a:custGeom>
            <a:avLst/>
            <a:gdLst/>
            <a:ahLst/>
            <a:cxnLst/>
            <a:rect l="l" t="t" r="r" b="b"/>
            <a:pathLst>
              <a:path w="3501736" h="2941458">
                <a:moveTo>
                  <a:pt x="0" y="0"/>
                </a:moveTo>
                <a:lnTo>
                  <a:pt x="3501735" y="0"/>
                </a:lnTo>
                <a:lnTo>
                  <a:pt x="3501735" y="2941458"/>
                </a:lnTo>
                <a:lnTo>
                  <a:pt x="0" y="294145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2232070" y="998748"/>
            <a:ext cx="13823859" cy="1336731"/>
          </a:xfrm>
          <a:prstGeom prst="rect">
            <a:avLst/>
          </a:prstGeom>
        </p:spPr>
        <p:txBody>
          <a:bodyPr lIns="0" tIns="0" rIns="0" bIns="0" rtlCol="0" anchor="t">
            <a:spAutoFit/>
          </a:bodyPr>
          <a:lstStyle/>
          <a:p>
            <a:pPr algn="ctr">
              <a:lnSpc>
                <a:spcPts val="10100"/>
              </a:lnSpc>
            </a:pPr>
            <a:r>
              <a:rPr lang="en-US" sz="10000" b="1">
                <a:solidFill>
                  <a:srgbClr val="0C1D4B"/>
                </a:solidFill>
                <a:latin typeface="Montserrat Heavy"/>
                <a:ea typeface="Montserrat Heavy"/>
                <a:cs typeface="Montserrat Heavy"/>
                <a:sym typeface="Montserrat Heavy"/>
              </a:rPr>
              <a:t>DEMO</a:t>
            </a:r>
          </a:p>
        </p:txBody>
      </p:sp>
      <p:sp>
        <p:nvSpPr>
          <p:cNvPr id="8" name="TextBox 8"/>
          <p:cNvSpPr txBox="1"/>
          <p:nvPr/>
        </p:nvSpPr>
        <p:spPr>
          <a:xfrm>
            <a:off x="5629060" y="2758619"/>
            <a:ext cx="7265856" cy="1743106"/>
          </a:xfrm>
          <a:prstGeom prst="rect">
            <a:avLst/>
          </a:prstGeom>
        </p:spPr>
        <p:txBody>
          <a:bodyPr lIns="0" tIns="0" rIns="0" bIns="0" rtlCol="0" anchor="t">
            <a:spAutoFit/>
          </a:bodyPr>
          <a:lstStyle/>
          <a:p>
            <a:pPr algn="ctr">
              <a:lnSpc>
                <a:spcPts val="4619"/>
              </a:lnSpc>
            </a:pPr>
            <a:r>
              <a:rPr lang="en-US" sz="3299" b="1" spc="79">
                <a:solidFill>
                  <a:srgbClr val="000000"/>
                </a:solidFill>
                <a:latin typeface="Arial Bold" panose="020B0704020202020204" pitchFamily="34" charset="0"/>
                <a:ea typeface="DM Sans Bold"/>
                <a:cs typeface="Arial Bold" panose="020B0704020202020204" pitchFamily="34" charset="0"/>
                <a:sym typeface="DM Sans Bold"/>
              </a:rPr>
              <a:t>Toàn bộ dữ liệu dự án được lưu trữ trên GitHub</a:t>
            </a:r>
          </a:p>
          <a:p>
            <a:pPr algn="ctr">
              <a:lnSpc>
                <a:spcPts val="4619"/>
              </a:lnSpc>
            </a:pPr>
            <a:endParaRPr lang="en-US" sz="3299" b="1" spc="79">
              <a:solidFill>
                <a:srgbClr val="000000"/>
              </a:solidFill>
              <a:latin typeface="DM Sans Bold"/>
              <a:ea typeface="DM Sans Bold"/>
              <a:cs typeface="DM Sans Bold"/>
              <a:sym typeface="DM Sans Bold"/>
            </a:endParaRPr>
          </a:p>
        </p:txBody>
      </p:sp>
      <p:sp>
        <p:nvSpPr>
          <p:cNvPr id="9" name="TextBox 9"/>
          <p:cNvSpPr txBox="1"/>
          <p:nvPr/>
        </p:nvSpPr>
        <p:spPr>
          <a:xfrm>
            <a:off x="1631768" y="6385126"/>
            <a:ext cx="15260441" cy="1725931"/>
          </a:xfrm>
          <a:prstGeom prst="rect">
            <a:avLst/>
          </a:prstGeom>
        </p:spPr>
        <p:txBody>
          <a:bodyPr lIns="0" tIns="0" rIns="0" bIns="0" rtlCol="0" anchor="t">
            <a:spAutoFit/>
          </a:bodyPr>
          <a:lstStyle/>
          <a:p>
            <a:pPr algn="ctr">
              <a:lnSpc>
                <a:spcPts val="4619"/>
              </a:lnSpc>
            </a:pPr>
            <a:r>
              <a:rPr lang="en-US" sz="3299" b="1" u="sng" spc="79">
                <a:solidFill>
                  <a:srgbClr val="1256C4"/>
                </a:solidFill>
                <a:latin typeface="DM Sans Bold"/>
                <a:ea typeface="DM Sans Bold"/>
                <a:cs typeface="DM Sans Bold"/>
                <a:sym typeface="DM Sans Bold"/>
                <a:hlinkClick r:id="rId4" tooltip="https://github.com/dangngan123/tn-da21ttc-110121146-dangthikimngan-ebooks-recsys-laravel"/>
              </a:rPr>
              <a:t>https://github.com/dangngan123/tn-da21ttc-110121146-dangthikimngan-ebooks-recsys-laravel</a:t>
            </a:r>
          </a:p>
          <a:p>
            <a:pPr algn="ctr">
              <a:lnSpc>
                <a:spcPts val="4619"/>
              </a:lnSpc>
            </a:pPr>
            <a:endParaRPr lang="en-US" sz="3299" b="1" u="sng" spc="79">
              <a:solidFill>
                <a:srgbClr val="1256C4"/>
              </a:solidFill>
              <a:latin typeface="DM Sans Bold"/>
              <a:ea typeface="DM Sans Bold"/>
              <a:cs typeface="DM Sans Bold"/>
              <a:sym typeface="DM Sans Bold"/>
              <a:hlinkClick r:id="rId4" tooltip="https://github.com/dangngan123/tn-da21ttc-110121146-dangthikimngan-ebooks-recsys-laravel"/>
            </a:endParaRPr>
          </a:p>
        </p:txBody>
      </p:sp>
      <p:grpSp>
        <p:nvGrpSpPr>
          <p:cNvPr id="10" name="Group 10"/>
          <p:cNvGrpSpPr/>
          <p:nvPr/>
        </p:nvGrpSpPr>
        <p:grpSpPr>
          <a:xfrm>
            <a:off x="16535400" y="8953502"/>
            <a:ext cx="1587492" cy="1333498"/>
            <a:chOff x="0" y="-80276"/>
            <a:chExt cx="418105" cy="351209"/>
          </a:xfrm>
        </p:grpSpPr>
        <p:sp>
          <p:nvSpPr>
            <p:cNvPr id="11" name="Freeform 11"/>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2" name="TextBox 12"/>
            <p:cNvSpPr txBox="1"/>
            <p:nvPr/>
          </p:nvSpPr>
          <p:spPr>
            <a:xfrm>
              <a:off x="0" y="-80276"/>
              <a:ext cx="418105" cy="35120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19/20</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302576"/>
            <a:ext cx="5551426" cy="3086100"/>
            <a:chOff x="0" y="0"/>
            <a:chExt cx="1462104" cy="812800"/>
          </a:xfrm>
        </p:grpSpPr>
        <p:sp>
          <p:nvSpPr>
            <p:cNvPr id="3" name="Freeform 3"/>
            <p:cNvSpPr/>
            <p:nvPr/>
          </p:nvSpPr>
          <p:spPr>
            <a:xfrm>
              <a:off x="0" y="0"/>
              <a:ext cx="1462104" cy="812800"/>
            </a:xfrm>
            <a:custGeom>
              <a:avLst/>
              <a:gdLst/>
              <a:ahLst/>
              <a:cxnLst/>
              <a:rect l="l" t="t" r="r" b="b"/>
              <a:pathLst>
                <a:path w="1462104" h="812800">
                  <a:moveTo>
                    <a:pt x="1462104" y="406400"/>
                  </a:moveTo>
                  <a:lnTo>
                    <a:pt x="1055704" y="0"/>
                  </a:lnTo>
                  <a:lnTo>
                    <a:pt x="1055704" y="203200"/>
                  </a:lnTo>
                  <a:lnTo>
                    <a:pt x="0" y="203200"/>
                  </a:lnTo>
                  <a:lnTo>
                    <a:pt x="0" y="609600"/>
                  </a:lnTo>
                  <a:lnTo>
                    <a:pt x="1055704" y="609600"/>
                  </a:lnTo>
                  <a:lnTo>
                    <a:pt x="1055704" y="812800"/>
                  </a:lnTo>
                  <a:lnTo>
                    <a:pt x="1462104" y="406400"/>
                  </a:lnTo>
                  <a:close/>
                </a:path>
              </a:pathLst>
            </a:custGeom>
            <a:solidFill>
              <a:srgbClr val="FFBB17"/>
            </a:solidFill>
          </p:spPr>
          <p:txBody>
            <a:bodyPr/>
            <a:lstStyle/>
            <a:p>
              <a:endParaRPr lang="en-US"/>
            </a:p>
          </p:txBody>
        </p:sp>
        <p:sp>
          <p:nvSpPr>
            <p:cNvPr id="4" name="TextBox 4"/>
            <p:cNvSpPr txBox="1"/>
            <p:nvPr/>
          </p:nvSpPr>
          <p:spPr>
            <a:xfrm>
              <a:off x="0" y="155575"/>
              <a:ext cx="1360504" cy="454025"/>
            </a:xfrm>
            <a:prstGeom prst="rect">
              <a:avLst/>
            </a:prstGeom>
          </p:spPr>
          <p:txBody>
            <a:bodyPr lIns="50800" tIns="50800" rIns="50800" bIns="50800" rtlCol="0" anchor="ctr"/>
            <a:lstStyle/>
            <a:p>
              <a:pPr algn="ctr">
                <a:lnSpc>
                  <a:spcPts val="2940"/>
                </a:lnSpc>
              </a:pPr>
              <a:endParaRPr/>
            </a:p>
          </p:txBody>
        </p:sp>
      </p:grpSp>
      <p:sp>
        <p:nvSpPr>
          <p:cNvPr id="5" name="TextBox 5"/>
          <p:cNvSpPr txBox="1"/>
          <p:nvPr/>
        </p:nvSpPr>
        <p:spPr>
          <a:xfrm>
            <a:off x="1028700" y="4343316"/>
            <a:ext cx="5453762" cy="995095"/>
          </a:xfrm>
          <a:prstGeom prst="rect">
            <a:avLst/>
          </a:prstGeom>
        </p:spPr>
        <p:txBody>
          <a:bodyPr lIns="0" tIns="0" rIns="0" bIns="0" rtlCol="0" anchor="t">
            <a:spAutoFit/>
          </a:bodyPr>
          <a:lstStyle/>
          <a:p>
            <a:pPr algn="ctr">
              <a:lnSpc>
                <a:spcPts val="6565"/>
              </a:lnSpc>
            </a:pPr>
            <a:r>
              <a:rPr lang="en-US" sz="6500" b="1">
                <a:solidFill>
                  <a:srgbClr val="0C1D4B"/>
                </a:solidFill>
                <a:latin typeface="Arial Bold"/>
                <a:ea typeface="Arial Bold"/>
                <a:cs typeface="Arial Bold"/>
                <a:sym typeface="Arial Bold"/>
              </a:rPr>
              <a:t>NỘI DUNG</a:t>
            </a:r>
          </a:p>
        </p:txBody>
      </p:sp>
      <p:grpSp>
        <p:nvGrpSpPr>
          <p:cNvPr id="6" name="Group 6"/>
          <p:cNvGrpSpPr/>
          <p:nvPr/>
        </p:nvGrpSpPr>
        <p:grpSpPr>
          <a:xfrm>
            <a:off x="8113073" y="615165"/>
            <a:ext cx="8238419" cy="8460923"/>
            <a:chOff x="0" y="0"/>
            <a:chExt cx="10984558" cy="11281230"/>
          </a:xfrm>
        </p:grpSpPr>
        <p:sp>
          <p:nvSpPr>
            <p:cNvPr id="7" name="Freeform 7"/>
            <p:cNvSpPr/>
            <p:nvPr/>
          </p:nvSpPr>
          <p:spPr>
            <a:xfrm>
              <a:off x="0" y="0"/>
              <a:ext cx="10984558" cy="9167113"/>
            </a:xfrm>
            <a:custGeom>
              <a:avLst/>
              <a:gdLst/>
              <a:ahLst/>
              <a:cxnLst/>
              <a:rect l="l" t="t" r="r" b="b"/>
              <a:pathLst>
                <a:path w="10984558" h="9167113">
                  <a:moveTo>
                    <a:pt x="0" y="0"/>
                  </a:moveTo>
                  <a:lnTo>
                    <a:pt x="10984558" y="0"/>
                  </a:lnTo>
                  <a:lnTo>
                    <a:pt x="10984558" y="9167113"/>
                  </a:lnTo>
                  <a:lnTo>
                    <a:pt x="0" y="91671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0" y="9167113"/>
              <a:ext cx="10984558" cy="2114117"/>
            </a:xfrm>
            <a:custGeom>
              <a:avLst/>
              <a:gdLst/>
              <a:ahLst/>
              <a:cxnLst/>
              <a:rect l="l" t="t" r="r" b="b"/>
              <a:pathLst>
                <a:path w="10984558" h="2114117">
                  <a:moveTo>
                    <a:pt x="0" y="0"/>
                  </a:moveTo>
                  <a:lnTo>
                    <a:pt x="10984558" y="0"/>
                  </a:lnTo>
                  <a:lnTo>
                    <a:pt x="10984558" y="2114117"/>
                  </a:lnTo>
                  <a:lnTo>
                    <a:pt x="0" y="2114117"/>
                  </a:lnTo>
                  <a:lnTo>
                    <a:pt x="0" y="0"/>
                  </a:lnTo>
                  <a:close/>
                </a:path>
              </a:pathLst>
            </a:custGeom>
            <a:blipFill>
              <a:blip r:embed="rId2">
                <a:extLst>
                  <a:ext uri="{96DAC541-7B7A-43D3-8B79-37D633B846F1}">
                    <asvg:svgBlip xmlns:asvg="http://schemas.microsoft.com/office/drawing/2016/SVG/main" r:embed="rId3"/>
                  </a:ext>
                </a:extLst>
              </a:blip>
              <a:stretch>
                <a:fillRect b="-333614"/>
              </a:stretch>
            </a:blipFill>
          </p:spPr>
          <p:txBody>
            <a:bodyPr/>
            <a:lstStyle/>
            <a:p>
              <a:endParaRPr lang="en-US"/>
            </a:p>
          </p:txBody>
        </p:sp>
      </p:grpSp>
      <p:sp>
        <p:nvSpPr>
          <p:cNvPr id="9" name="TextBox 9"/>
          <p:cNvSpPr txBox="1"/>
          <p:nvPr/>
        </p:nvSpPr>
        <p:spPr>
          <a:xfrm>
            <a:off x="8827194" y="814271"/>
            <a:ext cx="6666472" cy="1067436"/>
          </a:xfrm>
          <a:prstGeom prst="rect">
            <a:avLst/>
          </a:prstGeom>
        </p:spPr>
        <p:txBody>
          <a:bodyPr lIns="0" tIns="0" rIns="0" bIns="0" rtlCol="0" anchor="t">
            <a:spAutoFit/>
          </a:bodyPr>
          <a:lstStyle/>
          <a:p>
            <a:pPr algn="l">
              <a:lnSpc>
                <a:spcPts val="7839"/>
              </a:lnSpc>
            </a:pPr>
            <a:r>
              <a:rPr lang="en-US" sz="5599" b="1">
                <a:solidFill>
                  <a:srgbClr val="FFFFFF"/>
                </a:solidFill>
                <a:latin typeface="Arial Bold"/>
                <a:ea typeface="Arial Bold"/>
                <a:cs typeface="Arial Bold"/>
                <a:sym typeface="Arial Bold"/>
              </a:rPr>
              <a:t>1. GIỚI THIỆU</a:t>
            </a:r>
          </a:p>
        </p:txBody>
      </p:sp>
      <p:sp>
        <p:nvSpPr>
          <p:cNvPr id="10" name="TextBox 10"/>
          <p:cNvSpPr txBox="1"/>
          <p:nvPr/>
        </p:nvSpPr>
        <p:spPr>
          <a:xfrm>
            <a:off x="8625181" y="2619578"/>
            <a:ext cx="7423868" cy="1041451"/>
          </a:xfrm>
          <a:prstGeom prst="rect">
            <a:avLst/>
          </a:prstGeom>
        </p:spPr>
        <p:txBody>
          <a:bodyPr lIns="0" tIns="0" rIns="0" bIns="0" rtlCol="0" anchor="t">
            <a:spAutoFit/>
          </a:bodyPr>
          <a:lstStyle/>
          <a:p>
            <a:pPr algn="l">
              <a:lnSpc>
                <a:spcPts val="7699"/>
              </a:lnSpc>
            </a:pPr>
            <a:r>
              <a:rPr lang="en-US" sz="5499" b="1">
                <a:solidFill>
                  <a:srgbClr val="FFFFFF"/>
                </a:solidFill>
                <a:latin typeface="Arial Bold"/>
                <a:ea typeface="Arial Bold"/>
                <a:cs typeface="Arial Bold"/>
                <a:sym typeface="Arial Bold"/>
              </a:rPr>
              <a:t>2. CƠ SỞ LÝ THUYẾT</a:t>
            </a:r>
          </a:p>
        </p:txBody>
      </p:sp>
      <p:sp>
        <p:nvSpPr>
          <p:cNvPr id="11" name="TextBox 11"/>
          <p:cNvSpPr txBox="1"/>
          <p:nvPr/>
        </p:nvSpPr>
        <p:spPr>
          <a:xfrm>
            <a:off x="8900557" y="4384646"/>
            <a:ext cx="7450935" cy="1041401"/>
          </a:xfrm>
          <a:prstGeom prst="rect">
            <a:avLst/>
          </a:prstGeom>
        </p:spPr>
        <p:txBody>
          <a:bodyPr lIns="0" tIns="0" rIns="0" bIns="0" rtlCol="0" anchor="t">
            <a:spAutoFit/>
          </a:bodyPr>
          <a:lstStyle/>
          <a:p>
            <a:pPr algn="l">
              <a:lnSpc>
                <a:spcPts val="7699"/>
              </a:lnSpc>
            </a:pPr>
            <a:r>
              <a:rPr lang="en-US" sz="5499" b="1">
                <a:solidFill>
                  <a:srgbClr val="FFFFFF"/>
                </a:solidFill>
                <a:latin typeface="Arial Bold"/>
                <a:ea typeface="Arial Bold"/>
                <a:cs typeface="Arial Bold"/>
                <a:sym typeface="Arial Bold"/>
              </a:rPr>
              <a:t>3. CƠ SỞ DỮ LIỆU </a:t>
            </a:r>
          </a:p>
        </p:txBody>
      </p:sp>
      <p:sp>
        <p:nvSpPr>
          <p:cNvPr id="12" name="TextBox 12"/>
          <p:cNvSpPr txBox="1"/>
          <p:nvPr/>
        </p:nvSpPr>
        <p:spPr>
          <a:xfrm>
            <a:off x="8625181" y="6015963"/>
            <a:ext cx="7423868" cy="916281"/>
          </a:xfrm>
          <a:prstGeom prst="rect">
            <a:avLst/>
          </a:prstGeom>
        </p:spPr>
        <p:txBody>
          <a:bodyPr lIns="0" tIns="0" rIns="0" bIns="0" rtlCol="0" anchor="t">
            <a:spAutoFit/>
          </a:bodyPr>
          <a:lstStyle/>
          <a:p>
            <a:pPr algn="l">
              <a:lnSpc>
                <a:spcPts val="6719"/>
              </a:lnSpc>
            </a:pPr>
            <a:r>
              <a:rPr lang="en-US" sz="4799" b="1">
                <a:solidFill>
                  <a:srgbClr val="FFFFFF"/>
                </a:solidFill>
                <a:latin typeface="Arial Bold"/>
                <a:ea typeface="Arial Bold"/>
                <a:cs typeface="Arial Bold"/>
                <a:sym typeface="Arial Bold"/>
              </a:rPr>
              <a:t>4. XÂY DỰNG HỆ THỐNG </a:t>
            </a:r>
          </a:p>
        </p:txBody>
      </p:sp>
      <p:sp>
        <p:nvSpPr>
          <p:cNvPr id="13" name="TextBox 13"/>
          <p:cNvSpPr txBox="1"/>
          <p:nvPr/>
        </p:nvSpPr>
        <p:spPr>
          <a:xfrm>
            <a:off x="8900557" y="7743570"/>
            <a:ext cx="5951534" cy="1008381"/>
          </a:xfrm>
          <a:prstGeom prst="rect">
            <a:avLst/>
          </a:prstGeom>
        </p:spPr>
        <p:txBody>
          <a:bodyPr lIns="0" tIns="0" rIns="0" bIns="0" rtlCol="0" anchor="t">
            <a:spAutoFit/>
          </a:bodyPr>
          <a:lstStyle/>
          <a:p>
            <a:pPr algn="l">
              <a:lnSpc>
                <a:spcPts val="7419"/>
              </a:lnSpc>
            </a:pPr>
            <a:r>
              <a:rPr lang="en-US" sz="5299" b="1">
                <a:solidFill>
                  <a:srgbClr val="FFFFFF"/>
                </a:solidFill>
                <a:latin typeface="Arial Bold"/>
                <a:ea typeface="Arial Bold"/>
                <a:cs typeface="Arial Bold"/>
                <a:sym typeface="Arial Bold"/>
              </a:rPr>
              <a:t>5. KẾT LUẬN</a:t>
            </a:r>
          </a:p>
        </p:txBody>
      </p:sp>
      <p:grpSp>
        <p:nvGrpSpPr>
          <p:cNvPr id="14" name="Group 14"/>
          <p:cNvGrpSpPr/>
          <p:nvPr/>
        </p:nvGrpSpPr>
        <p:grpSpPr>
          <a:xfrm>
            <a:off x="16465554" y="9258300"/>
            <a:ext cx="1587492" cy="1028700"/>
            <a:chOff x="0" y="0"/>
            <a:chExt cx="418105" cy="270933"/>
          </a:xfrm>
        </p:grpSpPr>
        <p:sp>
          <p:nvSpPr>
            <p:cNvPr id="15" name="Freeform 15"/>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324376"/>
            </a:solidFill>
          </p:spPr>
          <p:txBody>
            <a:bodyPr/>
            <a:lstStyle/>
            <a:p>
              <a:endParaRPr lang="en-US"/>
            </a:p>
          </p:txBody>
        </p:sp>
        <p:sp>
          <p:nvSpPr>
            <p:cNvPr id="16" name="TextBox 16"/>
            <p:cNvSpPr txBox="1"/>
            <p:nvPr/>
          </p:nvSpPr>
          <p:spPr>
            <a:xfrm>
              <a:off x="0" y="0"/>
              <a:ext cx="418105" cy="270933"/>
            </a:xfrm>
            <a:prstGeom prst="rect">
              <a:avLst/>
            </a:prstGeom>
          </p:spPr>
          <p:txBody>
            <a:bodyPr lIns="50800" tIns="50800" rIns="50800" bIns="50800" rtlCol="0" anchor="ctr"/>
            <a:lstStyle/>
            <a:p>
              <a:pPr algn="ctr">
                <a:lnSpc>
                  <a:spcPts val="5599"/>
                </a:lnSpc>
              </a:pPr>
              <a:r>
                <a:rPr lang="en-US" sz="3999" b="1">
                  <a:solidFill>
                    <a:srgbClr val="FFFFFF"/>
                  </a:solidFill>
                  <a:latin typeface="Arial Bold"/>
                  <a:ea typeface="Arial Bold"/>
                  <a:cs typeface="Arial Bold"/>
                  <a:sym typeface="Arial Bold"/>
                </a:rPr>
                <a:t>2/20</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
            <a:extLst>
              <a:ext uri="{FF2B5EF4-FFF2-40B4-BE49-F238E27FC236}">
                <a16:creationId xmlns:a16="http://schemas.microsoft.com/office/drawing/2014/main" id="{60411160-20D8-1279-6234-FBD8621B8920}"/>
              </a:ext>
            </a:extLst>
          </p:cNvPr>
          <p:cNvGrpSpPr/>
          <p:nvPr/>
        </p:nvGrpSpPr>
        <p:grpSpPr>
          <a:xfrm>
            <a:off x="0" y="9200991"/>
            <a:ext cx="18288000" cy="1116461"/>
            <a:chOff x="0" y="0"/>
            <a:chExt cx="5803466" cy="939127"/>
          </a:xfrm>
        </p:grpSpPr>
        <p:sp>
          <p:nvSpPr>
            <p:cNvPr id="11" name="Freeform 6">
              <a:extLst>
                <a:ext uri="{FF2B5EF4-FFF2-40B4-BE49-F238E27FC236}">
                  <a16:creationId xmlns:a16="http://schemas.microsoft.com/office/drawing/2014/main" id="{4FE45CDD-43A0-B2DD-D05C-A09B226A64D5}"/>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12" name="TextBox 7">
              <a:extLst>
                <a:ext uri="{FF2B5EF4-FFF2-40B4-BE49-F238E27FC236}">
                  <a16:creationId xmlns:a16="http://schemas.microsoft.com/office/drawing/2014/main" id="{575D4576-56A2-CF89-D56E-71E6E6DBE6FE}"/>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6675150" y="771852"/>
            <a:ext cx="4937700" cy="4074979"/>
          </a:xfrm>
          <a:custGeom>
            <a:avLst/>
            <a:gdLst/>
            <a:ahLst/>
            <a:cxnLst/>
            <a:rect l="l" t="t" r="r" b="b"/>
            <a:pathLst>
              <a:path w="4937700" h="4074979">
                <a:moveTo>
                  <a:pt x="0" y="0"/>
                </a:moveTo>
                <a:lnTo>
                  <a:pt x="4937700" y="0"/>
                </a:lnTo>
                <a:lnTo>
                  <a:pt x="4937700" y="4074979"/>
                </a:lnTo>
                <a:lnTo>
                  <a:pt x="0" y="407497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694720" y="5276850"/>
            <a:ext cx="13823859" cy="1971614"/>
          </a:xfrm>
          <a:prstGeom prst="rect">
            <a:avLst/>
          </a:prstGeom>
        </p:spPr>
        <p:txBody>
          <a:bodyPr lIns="0" tIns="0" rIns="0" bIns="0" rtlCol="0" anchor="t">
            <a:spAutoFit/>
          </a:bodyPr>
          <a:lstStyle/>
          <a:p>
            <a:pPr algn="ctr">
              <a:lnSpc>
                <a:spcPts val="7576"/>
              </a:lnSpc>
            </a:pPr>
            <a:r>
              <a:rPr lang="en-US" sz="7501" b="1">
                <a:solidFill>
                  <a:srgbClr val="0C1D4B"/>
                </a:solidFill>
                <a:latin typeface="Montserrat Heavy"/>
                <a:ea typeface="Montserrat Heavy"/>
                <a:cs typeface="Montserrat Heavy"/>
                <a:sym typeface="Montserrat Heavy"/>
              </a:rPr>
              <a:t>CẢM ƠN QUÝ THẦY CÔ VÀ CÁC BẠN ĐÃ THEO DÕI !</a:t>
            </a:r>
          </a:p>
        </p:txBody>
      </p:sp>
      <p:grpSp>
        <p:nvGrpSpPr>
          <p:cNvPr id="7" name="Group 7"/>
          <p:cNvGrpSpPr/>
          <p:nvPr/>
        </p:nvGrpSpPr>
        <p:grpSpPr>
          <a:xfrm>
            <a:off x="16507693" y="8937173"/>
            <a:ext cx="1587492" cy="1333498"/>
            <a:chOff x="0" y="-80276"/>
            <a:chExt cx="418105" cy="351209"/>
          </a:xfrm>
        </p:grpSpPr>
        <p:sp>
          <p:nvSpPr>
            <p:cNvPr id="8" name="Freeform 8"/>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9" name="TextBox 9"/>
            <p:cNvSpPr txBox="1"/>
            <p:nvPr/>
          </p:nvSpPr>
          <p:spPr>
            <a:xfrm>
              <a:off x="0" y="-80276"/>
              <a:ext cx="418105" cy="35120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20/20</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5">
            <a:extLst>
              <a:ext uri="{FF2B5EF4-FFF2-40B4-BE49-F238E27FC236}">
                <a16:creationId xmlns:a16="http://schemas.microsoft.com/office/drawing/2014/main" id="{B997221C-C2A3-45E9-CC50-32053E92657F}"/>
              </a:ext>
            </a:extLst>
          </p:cNvPr>
          <p:cNvGrpSpPr/>
          <p:nvPr/>
        </p:nvGrpSpPr>
        <p:grpSpPr>
          <a:xfrm>
            <a:off x="0" y="9200991"/>
            <a:ext cx="18288000" cy="1116461"/>
            <a:chOff x="0" y="0"/>
            <a:chExt cx="5803466" cy="939127"/>
          </a:xfrm>
        </p:grpSpPr>
        <p:sp>
          <p:nvSpPr>
            <p:cNvPr id="20" name="Freeform 6">
              <a:extLst>
                <a:ext uri="{FF2B5EF4-FFF2-40B4-BE49-F238E27FC236}">
                  <a16:creationId xmlns:a16="http://schemas.microsoft.com/office/drawing/2014/main" id="{C47C9E9E-3139-FC40-9313-0627F829D295}"/>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1" name="TextBox 7">
              <a:extLst>
                <a:ext uri="{FF2B5EF4-FFF2-40B4-BE49-F238E27FC236}">
                  <a16:creationId xmlns:a16="http://schemas.microsoft.com/office/drawing/2014/main" id="{27847A32-B528-164A-E7C4-BA5BA4D4747D}"/>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10872108" y="2037872"/>
            <a:ext cx="6387192" cy="5588730"/>
          </a:xfrm>
          <a:custGeom>
            <a:avLst/>
            <a:gdLst/>
            <a:ahLst/>
            <a:cxnLst/>
            <a:rect l="l" t="t" r="r" b="b"/>
            <a:pathLst>
              <a:path w="6387192" h="5588730">
                <a:moveTo>
                  <a:pt x="0" y="0"/>
                </a:moveTo>
                <a:lnTo>
                  <a:pt x="6387192" y="0"/>
                </a:lnTo>
                <a:lnTo>
                  <a:pt x="6387192" y="5588730"/>
                </a:lnTo>
                <a:lnTo>
                  <a:pt x="0" y="5588730"/>
                </a:lnTo>
                <a:lnTo>
                  <a:pt x="0" y="0"/>
                </a:lnTo>
                <a:close/>
              </a:path>
            </a:pathLst>
          </a:custGeom>
          <a:blipFill>
            <a:blip r:embed="rId3"/>
            <a:stretch>
              <a:fillRect t="-6211" b="-8075"/>
            </a:stretch>
          </a:blipFill>
        </p:spPr>
        <p:txBody>
          <a:bodyPr/>
          <a:lstStyle/>
          <a:p>
            <a:endParaRPr lang="en-US"/>
          </a:p>
        </p:txBody>
      </p:sp>
      <p:sp>
        <p:nvSpPr>
          <p:cNvPr id="6" name="TextBox 6"/>
          <p:cNvSpPr txBox="1"/>
          <p:nvPr/>
        </p:nvSpPr>
        <p:spPr>
          <a:xfrm>
            <a:off x="10918825" y="8017127"/>
            <a:ext cx="6340475" cy="706120"/>
          </a:xfrm>
          <a:prstGeom prst="rect">
            <a:avLst/>
          </a:prstGeom>
        </p:spPr>
        <p:txBody>
          <a:bodyPr lIns="0" tIns="0" rIns="0" bIns="0" rtlCol="0" anchor="t">
            <a:spAutoFit/>
          </a:bodyPr>
          <a:lstStyle/>
          <a:p>
            <a:pPr algn="ctr">
              <a:lnSpc>
                <a:spcPts val="5179"/>
              </a:lnSpc>
              <a:spcBef>
                <a:spcPct val="0"/>
              </a:spcBef>
            </a:pPr>
            <a:r>
              <a:rPr lang="en-US" sz="3699" b="1">
                <a:solidFill>
                  <a:srgbClr val="0C1D4B"/>
                </a:solidFill>
                <a:latin typeface="Arial Bold"/>
                <a:ea typeface="Arial Bold"/>
                <a:cs typeface="Arial Bold"/>
                <a:sym typeface="Arial Bold"/>
              </a:rPr>
              <a:t>AI trong thương mại điện tử</a:t>
            </a:r>
          </a:p>
        </p:txBody>
      </p:sp>
      <p:sp>
        <p:nvSpPr>
          <p:cNvPr id="7" name="TextBox 7"/>
          <p:cNvSpPr txBox="1"/>
          <p:nvPr/>
        </p:nvSpPr>
        <p:spPr>
          <a:xfrm>
            <a:off x="1535728" y="1866422"/>
            <a:ext cx="4890933" cy="847704"/>
          </a:xfrm>
          <a:prstGeom prst="rect">
            <a:avLst/>
          </a:prstGeom>
        </p:spPr>
        <p:txBody>
          <a:bodyPr lIns="0" tIns="0" rIns="0" bIns="0" rtlCol="0" anchor="t">
            <a:spAutoFit/>
          </a:bodyPr>
          <a:lstStyle/>
          <a:p>
            <a:pPr algn="ctr">
              <a:lnSpc>
                <a:spcPts val="6299"/>
              </a:lnSpc>
              <a:spcBef>
                <a:spcPct val="0"/>
              </a:spcBef>
            </a:pPr>
            <a:r>
              <a:rPr lang="en-US" sz="4499" b="1">
                <a:solidFill>
                  <a:srgbClr val="F87829"/>
                </a:solidFill>
                <a:latin typeface="Arial Bold"/>
                <a:ea typeface="Arial Bold"/>
                <a:cs typeface="Arial Bold"/>
                <a:sym typeface="Arial Bold"/>
              </a:rPr>
              <a:t>Lý do chọn đề tài:</a:t>
            </a:r>
          </a:p>
        </p:txBody>
      </p:sp>
      <p:sp>
        <p:nvSpPr>
          <p:cNvPr id="8" name="TextBox 8"/>
          <p:cNvSpPr txBox="1"/>
          <p:nvPr/>
        </p:nvSpPr>
        <p:spPr>
          <a:xfrm>
            <a:off x="1028700" y="3033853"/>
            <a:ext cx="9011309" cy="5124777"/>
          </a:xfrm>
          <a:prstGeom prst="rect">
            <a:avLst/>
          </a:prstGeom>
        </p:spPr>
        <p:txBody>
          <a:bodyPr lIns="0" tIns="0" rIns="0" bIns="0" rtlCol="0" anchor="t">
            <a:spAutoFit/>
          </a:bodyPr>
          <a:lstStyle/>
          <a:p>
            <a:pPr algn="l">
              <a:lnSpc>
                <a:spcPts val="5739"/>
              </a:lnSpc>
            </a:pPr>
            <a:r>
              <a:rPr lang="en-US" sz="4099">
                <a:solidFill>
                  <a:srgbClr val="0C1D4B"/>
                </a:solidFill>
                <a:latin typeface="Arial"/>
                <a:ea typeface="Arial"/>
                <a:cs typeface="Arial"/>
                <a:sym typeface="Arial"/>
              </a:rPr>
              <a:t>      Sự phát triển mạnh mẽ của trí tuệ nhân tạo (AI). </a:t>
            </a:r>
          </a:p>
          <a:p>
            <a:pPr algn="l">
              <a:lnSpc>
                <a:spcPts val="5739"/>
              </a:lnSpc>
              <a:spcBef>
                <a:spcPct val="0"/>
              </a:spcBef>
            </a:pPr>
            <a:r>
              <a:rPr lang="en-US" sz="4099">
                <a:solidFill>
                  <a:srgbClr val="0C1D4B"/>
                </a:solidFill>
                <a:latin typeface="Arial"/>
                <a:ea typeface="Arial"/>
                <a:cs typeface="Arial"/>
                <a:sym typeface="Arial"/>
              </a:rPr>
              <a:t>       Nhu cầu mua sách online ngày càng phổ biến</a:t>
            </a:r>
          </a:p>
          <a:p>
            <a:pPr algn="l">
              <a:lnSpc>
                <a:spcPts val="5739"/>
              </a:lnSpc>
              <a:spcBef>
                <a:spcPct val="0"/>
              </a:spcBef>
            </a:pPr>
            <a:r>
              <a:rPr lang="en-US" sz="4099">
                <a:solidFill>
                  <a:srgbClr val="0C1D4B"/>
                </a:solidFill>
                <a:latin typeface="Arial"/>
                <a:ea typeface="Arial"/>
                <a:cs typeface="Arial"/>
                <a:sym typeface="Arial"/>
              </a:rPr>
              <a:t>       Rèn luyện tư duy hướng tới người dùng trong công nghệ</a:t>
            </a:r>
          </a:p>
          <a:p>
            <a:pPr algn="ctr">
              <a:lnSpc>
                <a:spcPts val="5739"/>
              </a:lnSpc>
              <a:spcBef>
                <a:spcPct val="0"/>
              </a:spcBef>
            </a:pPr>
            <a:endParaRPr lang="en-US" sz="4099">
              <a:solidFill>
                <a:srgbClr val="0C1D4B"/>
              </a:solidFill>
              <a:latin typeface="Arial"/>
              <a:ea typeface="Arial"/>
              <a:cs typeface="Arial"/>
              <a:sym typeface="Arial"/>
            </a:endParaRPr>
          </a:p>
        </p:txBody>
      </p:sp>
      <p:grpSp>
        <p:nvGrpSpPr>
          <p:cNvPr id="9" name="Group 9"/>
          <p:cNvGrpSpPr/>
          <p:nvPr/>
        </p:nvGrpSpPr>
        <p:grpSpPr>
          <a:xfrm>
            <a:off x="17066041"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FFFFFF"/>
            </a:solidFill>
          </p:spPr>
          <p:txBody>
            <a:bodyPr/>
            <a:lstStyle/>
            <a:p>
              <a:endParaRPr lang="en-US"/>
            </a:p>
          </p:txBody>
        </p:sp>
        <p:sp>
          <p:nvSpPr>
            <p:cNvPr id="11" name="TextBox 11"/>
            <p:cNvSpPr txBox="1"/>
            <p:nvPr/>
          </p:nvSpPr>
          <p:spPr>
            <a:xfrm>
              <a:off x="0" y="-152400"/>
              <a:ext cx="270933" cy="423333"/>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3</a:t>
              </a:r>
            </a:p>
          </p:txBody>
        </p:sp>
      </p:grpSp>
      <p:grpSp>
        <p:nvGrpSpPr>
          <p:cNvPr id="12" name="Group 12"/>
          <p:cNvGrpSpPr/>
          <p:nvPr/>
        </p:nvGrpSpPr>
        <p:grpSpPr>
          <a:xfrm>
            <a:off x="696623" y="375040"/>
            <a:ext cx="6676825" cy="1211238"/>
            <a:chOff x="0" y="0"/>
            <a:chExt cx="1758505" cy="319009"/>
          </a:xfrm>
        </p:grpSpPr>
        <p:sp>
          <p:nvSpPr>
            <p:cNvPr id="13" name="Freeform 13"/>
            <p:cNvSpPr/>
            <p:nvPr/>
          </p:nvSpPr>
          <p:spPr>
            <a:xfrm>
              <a:off x="0" y="0"/>
              <a:ext cx="1758505" cy="319009"/>
            </a:xfrm>
            <a:custGeom>
              <a:avLst/>
              <a:gdLst/>
              <a:ahLst/>
              <a:cxnLst/>
              <a:rect l="l" t="t" r="r" b="b"/>
              <a:pathLst>
                <a:path w="1758505" h="319009">
                  <a:moveTo>
                    <a:pt x="17393" y="0"/>
                  </a:moveTo>
                  <a:lnTo>
                    <a:pt x="1741113" y="0"/>
                  </a:lnTo>
                  <a:cubicBezTo>
                    <a:pt x="1745725" y="0"/>
                    <a:pt x="1750149" y="1832"/>
                    <a:pt x="1753411" y="5094"/>
                  </a:cubicBezTo>
                  <a:cubicBezTo>
                    <a:pt x="1756673" y="8356"/>
                    <a:pt x="1758505" y="12780"/>
                    <a:pt x="1758505" y="17393"/>
                  </a:cubicBezTo>
                  <a:lnTo>
                    <a:pt x="1758505" y="301616"/>
                  </a:lnTo>
                  <a:cubicBezTo>
                    <a:pt x="1758505" y="306229"/>
                    <a:pt x="1756673" y="310653"/>
                    <a:pt x="1753411" y="313915"/>
                  </a:cubicBezTo>
                  <a:cubicBezTo>
                    <a:pt x="1750149" y="317177"/>
                    <a:pt x="1745725" y="319009"/>
                    <a:pt x="1741113" y="319009"/>
                  </a:cubicBezTo>
                  <a:lnTo>
                    <a:pt x="17393" y="319009"/>
                  </a:lnTo>
                  <a:cubicBezTo>
                    <a:pt x="12780" y="319009"/>
                    <a:pt x="8356" y="317177"/>
                    <a:pt x="5094" y="313915"/>
                  </a:cubicBezTo>
                  <a:cubicBezTo>
                    <a:pt x="1832" y="310653"/>
                    <a:pt x="0" y="306229"/>
                    <a:pt x="0" y="301616"/>
                  </a:cubicBezTo>
                  <a:lnTo>
                    <a:pt x="0" y="17393"/>
                  </a:lnTo>
                  <a:cubicBezTo>
                    <a:pt x="0" y="12780"/>
                    <a:pt x="1832" y="8356"/>
                    <a:pt x="5094" y="5094"/>
                  </a:cubicBezTo>
                  <a:cubicBezTo>
                    <a:pt x="8356" y="1832"/>
                    <a:pt x="12780" y="0"/>
                    <a:pt x="17393" y="0"/>
                  </a:cubicBezTo>
                  <a:close/>
                </a:path>
              </a:pathLst>
            </a:custGeom>
            <a:solidFill>
              <a:srgbClr val="003EA8"/>
            </a:solidFill>
          </p:spPr>
          <p:txBody>
            <a:bodyPr/>
            <a:lstStyle/>
            <a:p>
              <a:endParaRPr lang="en-US"/>
            </a:p>
          </p:txBody>
        </p:sp>
        <p:sp>
          <p:nvSpPr>
            <p:cNvPr id="14" name="TextBox 14"/>
            <p:cNvSpPr txBox="1"/>
            <p:nvPr/>
          </p:nvSpPr>
          <p:spPr>
            <a:xfrm>
              <a:off x="0" y="0"/>
              <a:ext cx="1758505" cy="319009"/>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GIỚI THIỆU</a:t>
              </a:r>
            </a:p>
          </p:txBody>
        </p:sp>
      </p:grpSp>
      <p:sp>
        <p:nvSpPr>
          <p:cNvPr id="15" name="Freeform 1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4"/>
            <a:stretch>
              <a:fillRect/>
            </a:stretch>
          </a:blipFill>
        </p:spPr>
        <p:txBody>
          <a:bodyPr/>
          <a:lstStyle/>
          <a:p>
            <a:endParaRPr lang="en-US"/>
          </a:p>
        </p:txBody>
      </p:sp>
      <p:grpSp>
        <p:nvGrpSpPr>
          <p:cNvPr id="16" name="Group 16"/>
          <p:cNvGrpSpPr/>
          <p:nvPr/>
        </p:nvGrpSpPr>
        <p:grpSpPr>
          <a:xfrm>
            <a:off x="16507249" y="9187963"/>
            <a:ext cx="1587492" cy="1099037"/>
            <a:chOff x="0" y="-18525"/>
            <a:chExt cx="418105" cy="289458"/>
          </a:xfrm>
        </p:grpSpPr>
        <p:sp>
          <p:nvSpPr>
            <p:cNvPr id="17" name="Freeform 17"/>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8" name="TextBox 18"/>
            <p:cNvSpPr txBox="1"/>
            <p:nvPr/>
          </p:nvSpPr>
          <p:spPr>
            <a:xfrm>
              <a:off x="0" y="-18525"/>
              <a:ext cx="418105" cy="289458"/>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3/20</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5">
            <a:extLst>
              <a:ext uri="{FF2B5EF4-FFF2-40B4-BE49-F238E27FC236}">
                <a16:creationId xmlns:a16="http://schemas.microsoft.com/office/drawing/2014/main" id="{3F3168D1-BA4B-77AB-AAB8-90422DFDD4E6}"/>
              </a:ext>
            </a:extLst>
          </p:cNvPr>
          <p:cNvGrpSpPr/>
          <p:nvPr/>
        </p:nvGrpSpPr>
        <p:grpSpPr>
          <a:xfrm>
            <a:off x="0" y="9200991"/>
            <a:ext cx="18288000" cy="1116461"/>
            <a:chOff x="0" y="0"/>
            <a:chExt cx="5803466" cy="939127"/>
          </a:xfrm>
        </p:grpSpPr>
        <p:sp>
          <p:nvSpPr>
            <p:cNvPr id="31" name="Freeform 6">
              <a:extLst>
                <a:ext uri="{FF2B5EF4-FFF2-40B4-BE49-F238E27FC236}">
                  <a16:creationId xmlns:a16="http://schemas.microsoft.com/office/drawing/2014/main" id="{61333283-0D3B-3C01-04FE-A85218846B8C}"/>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32" name="TextBox 7">
              <a:extLst>
                <a:ext uri="{FF2B5EF4-FFF2-40B4-BE49-F238E27FC236}">
                  <a16:creationId xmlns:a16="http://schemas.microsoft.com/office/drawing/2014/main" id="{1ED12B54-E664-1D5B-0440-26440437C774}"/>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96623" y="267896"/>
            <a:ext cx="6676825" cy="1318382"/>
            <a:chOff x="0" y="-28219"/>
            <a:chExt cx="1758505" cy="347228"/>
          </a:xfrm>
        </p:grpSpPr>
        <p:sp>
          <p:nvSpPr>
            <p:cNvPr id="6" name="Freeform 6"/>
            <p:cNvSpPr/>
            <p:nvPr/>
          </p:nvSpPr>
          <p:spPr>
            <a:xfrm>
              <a:off x="0" y="0"/>
              <a:ext cx="1758505" cy="319009"/>
            </a:xfrm>
            <a:custGeom>
              <a:avLst/>
              <a:gdLst/>
              <a:ahLst/>
              <a:cxnLst/>
              <a:rect l="l" t="t" r="r" b="b"/>
              <a:pathLst>
                <a:path w="1758505" h="319009">
                  <a:moveTo>
                    <a:pt x="17393" y="0"/>
                  </a:moveTo>
                  <a:lnTo>
                    <a:pt x="1741113" y="0"/>
                  </a:lnTo>
                  <a:cubicBezTo>
                    <a:pt x="1745725" y="0"/>
                    <a:pt x="1750149" y="1832"/>
                    <a:pt x="1753411" y="5094"/>
                  </a:cubicBezTo>
                  <a:cubicBezTo>
                    <a:pt x="1756673" y="8356"/>
                    <a:pt x="1758505" y="12780"/>
                    <a:pt x="1758505" y="17393"/>
                  </a:cubicBezTo>
                  <a:lnTo>
                    <a:pt x="1758505" y="301616"/>
                  </a:lnTo>
                  <a:cubicBezTo>
                    <a:pt x="1758505" y="306229"/>
                    <a:pt x="1756673" y="310653"/>
                    <a:pt x="1753411" y="313915"/>
                  </a:cubicBezTo>
                  <a:cubicBezTo>
                    <a:pt x="1750149" y="317177"/>
                    <a:pt x="1745725" y="319009"/>
                    <a:pt x="1741113" y="319009"/>
                  </a:cubicBezTo>
                  <a:lnTo>
                    <a:pt x="17393" y="319009"/>
                  </a:lnTo>
                  <a:cubicBezTo>
                    <a:pt x="12780" y="319009"/>
                    <a:pt x="8356" y="317177"/>
                    <a:pt x="5094" y="313915"/>
                  </a:cubicBezTo>
                  <a:cubicBezTo>
                    <a:pt x="1832" y="310653"/>
                    <a:pt x="0" y="306229"/>
                    <a:pt x="0" y="301616"/>
                  </a:cubicBezTo>
                  <a:lnTo>
                    <a:pt x="0" y="17393"/>
                  </a:lnTo>
                  <a:cubicBezTo>
                    <a:pt x="0" y="12780"/>
                    <a:pt x="1832" y="8356"/>
                    <a:pt x="5094" y="5094"/>
                  </a:cubicBezTo>
                  <a:cubicBezTo>
                    <a:pt x="8356" y="1832"/>
                    <a:pt x="12780" y="0"/>
                    <a:pt x="17393" y="0"/>
                  </a:cubicBezTo>
                  <a:close/>
                </a:path>
              </a:pathLst>
            </a:custGeom>
            <a:solidFill>
              <a:srgbClr val="003EA8"/>
            </a:solidFill>
          </p:spPr>
          <p:txBody>
            <a:bodyPr/>
            <a:lstStyle/>
            <a:p>
              <a:endParaRPr lang="en-US"/>
            </a:p>
          </p:txBody>
        </p:sp>
        <p:sp>
          <p:nvSpPr>
            <p:cNvPr id="7" name="TextBox 7"/>
            <p:cNvSpPr txBox="1"/>
            <p:nvPr/>
          </p:nvSpPr>
          <p:spPr>
            <a:xfrm>
              <a:off x="0" y="-28219"/>
              <a:ext cx="1758505" cy="347228"/>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GIỚI THIỆU</a:t>
              </a:r>
            </a:p>
          </p:txBody>
        </p:sp>
      </p:grpSp>
      <p:sp>
        <p:nvSpPr>
          <p:cNvPr id="8" name="Freeform 8"/>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9465091" y="2384265"/>
            <a:ext cx="8115300" cy="5389754"/>
            <a:chOff x="0" y="0"/>
            <a:chExt cx="10820400" cy="7186338"/>
          </a:xfrm>
        </p:grpSpPr>
        <p:sp>
          <p:nvSpPr>
            <p:cNvPr id="10" name="Freeform 10"/>
            <p:cNvSpPr/>
            <p:nvPr/>
          </p:nvSpPr>
          <p:spPr>
            <a:xfrm>
              <a:off x="0" y="25838"/>
              <a:ext cx="10820400" cy="6587315"/>
            </a:xfrm>
            <a:custGeom>
              <a:avLst/>
              <a:gdLst/>
              <a:ahLst/>
              <a:cxnLst/>
              <a:rect l="l" t="t" r="r" b="b"/>
              <a:pathLst>
                <a:path w="10820400" h="6587315">
                  <a:moveTo>
                    <a:pt x="0" y="0"/>
                  </a:moveTo>
                  <a:lnTo>
                    <a:pt x="10820400" y="0"/>
                  </a:lnTo>
                  <a:lnTo>
                    <a:pt x="10820400" y="6587315"/>
                  </a:lnTo>
                  <a:lnTo>
                    <a:pt x="0" y="6587315"/>
                  </a:lnTo>
                  <a:lnTo>
                    <a:pt x="0" y="0"/>
                  </a:lnTo>
                  <a:close/>
                </a:path>
              </a:pathLst>
            </a:custGeom>
            <a:blipFill>
              <a:blip r:embed="rId4"/>
              <a:stretch>
                <a:fillRect t="-46307" r="-1932" b="-21127"/>
              </a:stretch>
            </a:blipFill>
          </p:spPr>
          <p:txBody>
            <a:bodyPr/>
            <a:lstStyle/>
            <a:p>
              <a:endParaRPr lang="en-US"/>
            </a:p>
          </p:txBody>
        </p:sp>
        <p:sp>
          <p:nvSpPr>
            <p:cNvPr id="11" name="Freeform 11"/>
            <p:cNvSpPr/>
            <p:nvPr/>
          </p:nvSpPr>
          <p:spPr>
            <a:xfrm>
              <a:off x="5165658" y="0"/>
              <a:ext cx="736314" cy="740654"/>
            </a:xfrm>
            <a:custGeom>
              <a:avLst/>
              <a:gdLst/>
              <a:ahLst/>
              <a:cxnLst/>
              <a:rect l="l" t="t" r="r" b="b"/>
              <a:pathLst>
                <a:path w="736314" h="740654">
                  <a:moveTo>
                    <a:pt x="0" y="0"/>
                  </a:moveTo>
                  <a:lnTo>
                    <a:pt x="736314" y="0"/>
                  </a:lnTo>
                  <a:lnTo>
                    <a:pt x="736314" y="740654"/>
                  </a:lnTo>
                  <a:lnTo>
                    <a:pt x="0" y="740654"/>
                  </a:lnTo>
                  <a:lnTo>
                    <a:pt x="0" y="0"/>
                  </a:lnTo>
                  <a:close/>
                </a:path>
              </a:pathLst>
            </a:custGeom>
            <a:blipFill>
              <a:blip r:embed="rId5"/>
              <a:stretch>
                <a:fillRect l="-885594" t="-401862" r="-512335" b="-987290"/>
              </a:stretch>
            </a:blipFill>
          </p:spPr>
          <p:txBody>
            <a:bodyPr/>
            <a:lstStyle/>
            <a:p>
              <a:endParaRPr lang="en-US"/>
            </a:p>
          </p:txBody>
        </p:sp>
        <p:sp>
          <p:nvSpPr>
            <p:cNvPr id="12" name="Freeform 12"/>
            <p:cNvSpPr/>
            <p:nvPr/>
          </p:nvSpPr>
          <p:spPr>
            <a:xfrm>
              <a:off x="6492935" y="0"/>
              <a:ext cx="768394" cy="673872"/>
            </a:xfrm>
            <a:custGeom>
              <a:avLst/>
              <a:gdLst/>
              <a:ahLst/>
              <a:cxnLst/>
              <a:rect l="l" t="t" r="r" b="b"/>
              <a:pathLst>
                <a:path w="768394" h="673872">
                  <a:moveTo>
                    <a:pt x="0" y="0"/>
                  </a:moveTo>
                  <a:lnTo>
                    <a:pt x="768394" y="0"/>
                  </a:lnTo>
                  <a:lnTo>
                    <a:pt x="768394" y="673872"/>
                  </a:lnTo>
                  <a:lnTo>
                    <a:pt x="0" y="673872"/>
                  </a:lnTo>
                  <a:lnTo>
                    <a:pt x="0" y="0"/>
                  </a:lnTo>
                  <a:close/>
                </a:path>
              </a:pathLst>
            </a:custGeom>
            <a:blipFill>
              <a:blip r:embed="rId6"/>
              <a:stretch>
                <a:fillRect l="-606859" t="-394517" r="-598445" b="-993877"/>
              </a:stretch>
            </a:blipFill>
          </p:spPr>
          <p:txBody>
            <a:bodyPr/>
            <a:lstStyle/>
            <a:p>
              <a:endParaRPr lang="en-US"/>
            </a:p>
          </p:txBody>
        </p:sp>
        <p:sp>
          <p:nvSpPr>
            <p:cNvPr id="13" name="Freeform 13"/>
            <p:cNvSpPr/>
            <p:nvPr/>
          </p:nvSpPr>
          <p:spPr>
            <a:xfrm>
              <a:off x="6511788" y="694549"/>
              <a:ext cx="751464" cy="276855"/>
            </a:xfrm>
            <a:custGeom>
              <a:avLst/>
              <a:gdLst/>
              <a:ahLst/>
              <a:cxnLst/>
              <a:rect l="l" t="t" r="r" b="b"/>
              <a:pathLst>
                <a:path w="751464" h="276855">
                  <a:moveTo>
                    <a:pt x="0" y="0"/>
                  </a:moveTo>
                  <a:lnTo>
                    <a:pt x="751464" y="0"/>
                  </a:lnTo>
                  <a:lnTo>
                    <a:pt x="751464" y="276856"/>
                  </a:lnTo>
                  <a:lnTo>
                    <a:pt x="0" y="276856"/>
                  </a:lnTo>
                  <a:lnTo>
                    <a:pt x="0" y="0"/>
                  </a:lnTo>
                  <a:close/>
                </a:path>
              </a:pathLst>
            </a:custGeom>
            <a:blipFill>
              <a:blip r:embed="rId7"/>
              <a:stretch>
                <a:fillRect l="-492383" t="-970553" r="-483252" b="-1849031"/>
              </a:stretch>
            </a:blipFill>
          </p:spPr>
          <p:txBody>
            <a:bodyPr/>
            <a:lstStyle/>
            <a:p>
              <a:endParaRPr lang="en-US"/>
            </a:p>
          </p:txBody>
        </p:sp>
        <p:sp>
          <p:nvSpPr>
            <p:cNvPr id="14" name="Freeform 14"/>
            <p:cNvSpPr/>
            <p:nvPr/>
          </p:nvSpPr>
          <p:spPr>
            <a:xfrm>
              <a:off x="5109364" y="662410"/>
              <a:ext cx="923055" cy="341133"/>
            </a:xfrm>
            <a:custGeom>
              <a:avLst/>
              <a:gdLst/>
              <a:ahLst/>
              <a:cxnLst/>
              <a:rect l="l" t="t" r="r" b="b"/>
              <a:pathLst>
                <a:path w="923055" h="341133">
                  <a:moveTo>
                    <a:pt x="0" y="0"/>
                  </a:moveTo>
                  <a:lnTo>
                    <a:pt x="923055" y="0"/>
                  </a:lnTo>
                  <a:lnTo>
                    <a:pt x="923055" y="341134"/>
                  </a:lnTo>
                  <a:lnTo>
                    <a:pt x="0" y="341134"/>
                  </a:lnTo>
                  <a:lnTo>
                    <a:pt x="0" y="0"/>
                  </a:lnTo>
                  <a:close/>
                </a:path>
              </a:pathLst>
            </a:custGeom>
            <a:blipFill>
              <a:blip r:embed="rId7"/>
              <a:stretch>
                <a:fillRect l="-539507" t="-866829" r="-317906" b="-1623788"/>
              </a:stretch>
            </a:blipFill>
          </p:spPr>
          <p:txBody>
            <a:bodyPr/>
            <a:lstStyle/>
            <a:p>
              <a:endParaRPr lang="en-US"/>
            </a:p>
          </p:txBody>
        </p:sp>
        <p:sp>
          <p:nvSpPr>
            <p:cNvPr id="15" name="Freeform 15"/>
            <p:cNvSpPr/>
            <p:nvPr/>
          </p:nvSpPr>
          <p:spPr>
            <a:xfrm>
              <a:off x="4583120" y="6479596"/>
              <a:ext cx="1863230" cy="706742"/>
            </a:xfrm>
            <a:custGeom>
              <a:avLst/>
              <a:gdLst/>
              <a:ahLst/>
              <a:cxnLst/>
              <a:rect l="l" t="t" r="r" b="b"/>
              <a:pathLst>
                <a:path w="1863230" h="706742">
                  <a:moveTo>
                    <a:pt x="0" y="0"/>
                  </a:moveTo>
                  <a:lnTo>
                    <a:pt x="1863230" y="0"/>
                  </a:lnTo>
                  <a:lnTo>
                    <a:pt x="1863230" y="706742"/>
                  </a:lnTo>
                  <a:lnTo>
                    <a:pt x="0" y="706742"/>
                  </a:lnTo>
                  <a:lnTo>
                    <a:pt x="0" y="0"/>
                  </a:lnTo>
                  <a:close/>
                </a:path>
              </a:pathLst>
            </a:custGeom>
            <a:blipFill>
              <a:blip r:embed="rId8"/>
              <a:stretch>
                <a:fillRect/>
              </a:stretch>
            </a:blipFill>
          </p:spPr>
          <p:txBody>
            <a:bodyPr/>
            <a:lstStyle/>
            <a:p>
              <a:endParaRPr lang="en-US"/>
            </a:p>
          </p:txBody>
        </p:sp>
        <p:sp>
          <p:nvSpPr>
            <p:cNvPr id="16" name="Freeform 16"/>
            <p:cNvSpPr/>
            <p:nvPr/>
          </p:nvSpPr>
          <p:spPr>
            <a:xfrm>
              <a:off x="5410200" y="1003014"/>
              <a:ext cx="246193" cy="260042"/>
            </a:xfrm>
            <a:custGeom>
              <a:avLst/>
              <a:gdLst/>
              <a:ahLst/>
              <a:cxnLst/>
              <a:rect l="l" t="t" r="r" b="b"/>
              <a:pathLst>
                <a:path w="246193" h="260042">
                  <a:moveTo>
                    <a:pt x="0" y="0"/>
                  </a:moveTo>
                  <a:lnTo>
                    <a:pt x="246193" y="0"/>
                  </a:lnTo>
                  <a:lnTo>
                    <a:pt x="246193" y="260042"/>
                  </a:lnTo>
                  <a:lnTo>
                    <a:pt x="0" y="260042"/>
                  </a:lnTo>
                  <a:lnTo>
                    <a:pt x="0" y="0"/>
                  </a:lnTo>
                  <a:close/>
                </a:path>
              </a:pathLst>
            </a:custGeom>
            <a:blipFill>
              <a:blip r:embed="rId9"/>
              <a:stretch>
                <a:fillRect r="-30094" b="-62579"/>
              </a:stretch>
            </a:blipFill>
          </p:spPr>
          <p:txBody>
            <a:bodyPr/>
            <a:lstStyle/>
            <a:p>
              <a:endParaRPr lang="en-US"/>
            </a:p>
          </p:txBody>
        </p:sp>
        <p:sp>
          <p:nvSpPr>
            <p:cNvPr id="17" name="Freeform 17"/>
            <p:cNvSpPr/>
            <p:nvPr/>
          </p:nvSpPr>
          <p:spPr>
            <a:xfrm>
              <a:off x="5410200" y="1207082"/>
              <a:ext cx="331373" cy="437412"/>
            </a:xfrm>
            <a:custGeom>
              <a:avLst/>
              <a:gdLst/>
              <a:ahLst/>
              <a:cxnLst/>
              <a:rect l="l" t="t" r="r" b="b"/>
              <a:pathLst>
                <a:path w="331373" h="437412">
                  <a:moveTo>
                    <a:pt x="0" y="0"/>
                  </a:moveTo>
                  <a:lnTo>
                    <a:pt x="331373" y="0"/>
                  </a:lnTo>
                  <a:lnTo>
                    <a:pt x="331373" y="437412"/>
                  </a:lnTo>
                  <a:lnTo>
                    <a:pt x="0" y="437412"/>
                  </a:lnTo>
                  <a:lnTo>
                    <a:pt x="0" y="0"/>
                  </a:lnTo>
                  <a:close/>
                </a:path>
              </a:pathLst>
            </a:custGeom>
            <a:blipFill>
              <a:blip r:embed="rId9"/>
              <a:stretch>
                <a:fillRect/>
              </a:stretch>
            </a:blipFill>
          </p:spPr>
          <p:txBody>
            <a:bodyPr/>
            <a:lstStyle/>
            <a:p>
              <a:endParaRPr lang="en-US"/>
            </a:p>
          </p:txBody>
        </p:sp>
      </p:grpSp>
      <p:grpSp>
        <p:nvGrpSpPr>
          <p:cNvPr id="18" name="Group 18"/>
          <p:cNvGrpSpPr/>
          <p:nvPr/>
        </p:nvGrpSpPr>
        <p:grpSpPr>
          <a:xfrm>
            <a:off x="17066041" y="9258300"/>
            <a:ext cx="1028700" cy="1028700"/>
            <a:chOff x="0" y="0"/>
            <a:chExt cx="270933" cy="270933"/>
          </a:xfrm>
        </p:grpSpPr>
        <p:sp>
          <p:nvSpPr>
            <p:cNvPr id="19" name="Freeform 1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FFFFFF"/>
            </a:solidFill>
          </p:spPr>
          <p:txBody>
            <a:bodyPr/>
            <a:lstStyle/>
            <a:p>
              <a:endParaRPr lang="en-US"/>
            </a:p>
          </p:txBody>
        </p:sp>
        <p:sp>
          <p:nvSpPr>
            <p:cNvPr id="20" name="TextBox 20"/>
            <p:cNvSpPr txBox="1"/>
            <p:nvPr/>
          </p:nvSpPr>
          <p:spPr>
            <a:xfrm>
              <a:off x="0" y="-152400"/>
              <a:ext cx="270933" cy="423333"/>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4</a:t>
              </a:r>
            </a:p>
          </p:txBody>
        </p:sp>
      </p:grpSp>
      <p:sp>
        <p:nvSpPr>
          <p:cNvPr id="21" name="TextBox 21"/>
          <p:cNvSpPr txBox="1"/>
          <p:nvPr/>
        </p:nvSpPr>
        <p:spPr>
          <a:xfrm>
            <a:off x="696623" y="2954813"/>
            <a:ext cx="8259517" cy="5689954"/>
          </a:xfrm>
          <a:prstGeom prst="rect">
            <a:avLst/>
          </a:prstGeom>
        </p:spPr>
        <p:txBody>
          <a:bodyPr lIns="0" tIns="0" rIns="0" bIns="0" rtlCol="0" anchor="t">
            <a:spAutoFit/>
          </a:bodyPr>
          <a:lstStyle/>
          <a:p>
            <a:pPr algn="l">
              <a:lnSpc>
                <a:spcPts val="5599"/>
              </a:lnSpc>
              <a:spcBef>
                <a:spcPct val="0"/>
              </a:spcBef>
            </a:pPr>
            <a:r>
              <a:rPr lang="en-US" sz="3999">
                <a:solidFill>
                  <a:srgbClr val="0C1D4B"/>
                </a:solidFill>
                <a:latin typeface="Arial"/>
                <a:ea typeface="Arial"/>
                <a:cs typeface="Arial"/>
                <a:sym typeface="Arial"/>
              </a:rPr>
              <a:t>         Xây dưng website giao diện thân thiện, dễ sử dụng, đầy đủ chức năng tìm kiếm, mua sắm, thanh toán,...</a:t>
            </a:r>
          </a:p>
          <a:p>
            <a:pPr algn="l">
              <a:lnSpc>
                <a:spcPts val="5599"/>
              </a:lnSpc>
              <a:spcBef>
                <a:spcPct val="0"/>
              </a:spcBef>
            </a:pPr>
            <a:r>
              <a:rPr lang="en-US" sz="3999">
                <a:solidFill>
                  <a:srgbClr val="0C1D4B"/>
                </a:solidFill>
                <a:latin typeface="Arial"/>
                <a:ea typeface="Arial"/>
                <a:cs typeface="Arial"/>
                <a:sym typeface="Arial"/>
              </a:rPr>
              <a:t>        Tích hợp AI gợi ý sách dựa trên lịch sử nâng cao trải nghiệm người dùng.</a:t>
            </a:r>
          </a:p>
          <a:p>
            <a:pPr algn="ctr">
              <a:lnSpc>
                <a:spcPts val="5599"/>
              </a:lnSpc>
              <a:spcBef>
                <a:spcPct val="0"/>
              </a:spcBef>
            </a:pPr>
            <a:endParaRPr lang="en-US" sz="3999">
              <a:solidFill>
                <a:srgbClr val="0C1D4B"/>
              </a:solidFill>
              <a:latin typeface="Arial"/>
              <a:ea typeface="Arial"/>
              <a:cs typeface="Arial"/>
              <a:sym typeface="Arial"/>
            </a:endParaRPr>
          </a:p>
        </p:txBody>
      </p:sp>
      <p:sp>
        <p:nvSpPr>
          <p:cNvPr id="22" name="TextBox 22"/>
          <p:cNvSpPr txBox="1"/>
          <p:nvPr/>
        </p:nvSpPr>
        <p:spPr>
          <a:xfrm>
            <a:off x="1750372" y="1856897"/>
            <a:ext cx="4461647" cy="873761"/>
          </a:xfrm>
          <a:prstGeom prst="rect">
            <a:avLst/>
          </a:prstGeom>
        </p:spPr>
        <p:txBody>
          <a:bodyPr lIns="0" tIns="0" rIns="0" bIns="0" rtlCol="0" anchor="t">
            <a:spAutoFit/>
          </a:bodyPr>
          <a:lstStyle/>
          <a:p>
            <a:pPr algn="ctr">
              <a:lnSpc>
                <a:spcPts val="6439"/>
              </a:lnSpc>
              <a:spcBef>
                <a:spcPct val="0"/>
              </a:spcBef>
            </a:pPr>
            <a:r>
              <a:rPr lang="en-US" sz="4599" b="1">
                <a:solidFill>
                  <a:srgbClr val="F87829"/>
                </a:solidFill>
                <a:latin typeface="Arial Bold"/>
                <a:ea typeface="Arial Bold"/>
                <a:cs typeface="Arial Bold"/>
                <a:sym typeface="Arial Bold"/>
              </a:rPr>
              <a:t>Mục tiêu đề tài: </a:t>
            </a:r>
          </a:p>
        </p:txBody>
      </p:sp>
      <p:sp>
        <p:nvSpPr>
          <p:cNvPr id="23" name="TextBox 23"/>
          <p:cNvSpPr txBox="1"/>
          <p:nvPr/>
        </p:nvSpPr>
        <p:spPr>
          <a:xfrm>
            <a:off x="9233316" y="7897079"/>
            <a:ext cx="8861425" cy="1114337"/>
          </a:xfrm>
          <a:prstGeom prst="rect">
            <a:avLst/>
          </a:prstGeom>
        </p:spPr>
        <p:txBody>
          <a:bodyPr lIns="0" tIns="0" rIns="0" bIns="0" rtlCol="0" anchor="t">
            <a:spAutoFit/>
          </a:bodyPr>
          <a:lstStyle/>
          <a:p>
            <a:pPr algn="ctr">
              <a:lnSpc>
                <a:spcPts val="4200"/>
              </a:lnSpc>
              <a:spcBef>
                <a:spcPct val="0"/>
              </a:spcBef>
            </a:pPr>
            <a:r>
              <a:rPr lang="en-US" sz="3000" b="1">
                <a:solidFill>
                  <a:srgbClr val="0C1D4B"/>
                </a:solidFill>
                <a:latin typeface="Arial Bold"/>
                <a:ea typeface="Arial Bold"/>
                <a:cs typeface="Arial Bold"/>
                <a:sym typeface="Arial Bold"/>
              </a:rPr>
              <a:t>Công nghệ AI mang đến trải nghiệm mua sắm cá nhân hóa</a:t>
            </a:r>
          </a:p>
        </p:txBody>
      </p:sp>
      <p:grpSp>
        <p:nvGrpSpPr>
          <p:cNvPr id="24" name="Group 24"/>
          <p:cNvGrpSpPr/>
          <p:nvPr/>
        </p:nvGrpSpPr>
        <p:grpSpPr>
          <a:xfrm>
            <a:off x="16507249" y="9011415"/>
            <a:ext cx="1587492" cy="1275585"/>
            <a:chOff x="0" y="-65023"/>
            <a:chExt cx="418105" cy="335956"/>
          </a:xfrm>
        </p:grpSpPr>
        <p:sp>
          <p:nvSpPr>
            <p:cNvPr id="25" name="Freeform 25"/>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26" name="TextBox 26"/>
            <p:cNvSpPr txBox="1"/>
            <p:nvPr/>
          </p:nvSpPr>
          <p:spPr>
            <a:xfrm>
              <a:off x="0" y="-65023"/>
              <a:ext cx="418105" cy="335956"/>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4/20</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5">
            <a:extLst>
              <a:ext uri="{FF2B5EF4-FFF2-40B4-BE49-F238E27FC236}">
                <a16:creationId xmlns:a16="http://schemas.microsoft.com/office/drawing/2014/main" id="{2E73BFA2-A46A-252F-9655-33281E4FF55E}"/>
              </a:ext>
            </a:extLst>
          </p:cNvPr>
          <p:cNvGrpSpPr/>
          <p:nvPr/>
        </p:nvGrpSpPr>
        <p:grpSpPr>
          <a:xfrm>
            <a:off x="0" y="9200991"/>
            <a:ext cx="18288000" cy="1116461"/>
            <a:chOff x="0" y="0"/>
            <a:chExt cx="5803466" cy="939127"/>
          </a:xfrm>
        </p:grpSpPr>
        <p:sp>
          <p:nvSpPr>
            <p:cNvPr id="17" name="Freeform 6">
              <a:extLst>
                <a:ext uri="{FF2B5EF4-FFF2-40B4-BE49-F238E27FC236}">
                  <a16:creationId xmlns:a16="http://schemas.microsoft.com/office/drawing/2014/main" id="{CFAD2D8E-B209-04AC-9279-EAFC4476038D}"/>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18" name="TextBox 7">
              <a:extLst>
                <a:ext uri="{FF2B5EF4-FFF2-40B4-BE49-F238E27FC236}">
                  <a16:creationId xmlns:a16="http://schemas.microsoft.com/office/drawing/2014/main" id="{69E94C37-669D-23CF-69DC-12A86ABAD946}"/>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696623" y="321470"/>
            <a:ext cx="8933039" cy="1264808"/>
            <a:chOff x="0" y="-14109"/>
            <a:chExt cx="2352735" cy="333118"/>
          </a:xfrm>
        </p:grpSpPr>
        <p:sp>
          <p:nvSpPr>
            <p:cNvPr id="6" name="Freeform 6"/>
            <p:cNvSpPr/>
            <p:nvPr/>
          </p:nvSpPr>
          <p:spPr>
            <a:xfrm>
              <a:off x="0" y="0"/>
              <a:ext cx="2352735" cy="319009"/>
            </a:xfrm>
            <a:custGeom>
              <a:avLst/>
              <a:gdLst/>
              <a:ahLst/>
              <a:cxnLst/>
              <a:rect l="l" t="t" r="r" b="b"/>
              <a:pathLst>
                <a:path w="2352735" h="319009">
                  <a:moveTo>
                    <a:pt x="13000" y="0"/>
                  </a:moveTo>
                  <a:lnTo>
                    <a:pt x="2339735" y="0"/>
                  </a:lnTo>
                  <a:cubicBezTo>
                    <a:pt x="2343183" y="0"/>
                    <a:pt x="2346489" y="1370"/>
                    <a:pt x="2348927" y="3808"/>
                  </a:cubicBezTo>
                  <a:cubicBezTo>
                    <a:pt x="2351365" y="6246"/>
                    <a:pt x="2352735" y="9552"/>
                    <a:pt x="2352735" y="13000"/>
                  </a:cubicBezTo>
                  <a:lnTo>
                    <a:pt x="2352735" y="306009"/>
                  </a:lnTo>
                  <a:cubicBezTo>
                    <a:pt x="2352735" y="313189"/>
                    <a:pt x="2346914" y="319009"/>
                    <a:pt x="2339735" y="319009"/>
                  </a:cubicBezTo>
                  <a:lnTo>
                    <a:pt x="13000" y="319009"/>
                  </a:lnTo>
                  <a:cubicBezTo>
                    <a:pt x="5820" y="319009"/>
                    <a:pt x="0" y="313189"/>
                    <a:pt x="0" y="306009"/>
                  </a:cubicBezTo>
                  <a:lnTo>
                    <a:pt x="0" y="13000"/>
                  </a:lnTo>
                  <a:cubicBezTo>
                    <a:pt x="0" y="5820"/>
                    <a:pt x="5820" y="0"/>
                    <a:pt x="13000" y="0"/>
                  </a:cubicBezTo>
                  <a:close/>
                </a:path>
              </a:pathLst>
            </a:custGeom>
            <a:solidFill>
              <a:srgbClr val="003EA8"/>
            </a:solidFill>
          </p:spPr>
          <p:txBody>
            <a:bodyPr/>
            <a:lstStyle/>
            <a:p>
              <a:endParaRPr lang="en-US"/>
            </a:p>
          </p:txBody>
        </p:sp>
        <p:sp>
          <p:nvSpPr>
            <p:cNvPr id="7" name="TextBox 7"/>
            <p:cNvSpPr txBox="1"/>
            <p:nvPr/>
          </p:nvSpPr>
          <p:spPr>
            <a:xfrm>
              <a:off x="0" y="-14109"/>
              <a:ext cx="2264962" cy="333118"/>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CƠ SỞ LÝ THUYẾT</a:t>
              </a:r>
            </a:p>
          </p:txBody>
        </p:sp>
      </p:grpSp>
      <p:sp>
        <p:nvSpPr>
          <p:cNvPr id="8" name="Freeform 8"/>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17066041"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FFFFFF"/>
            </a:solidFill>
          </p:spPr>
          <p:txBody>
            <a:bodyPr/>
            <a:lstStyle/>
            <a:p>
              <a:endParaRPr lang="en-US"/>
            </a:p>
          </p:txBody>
        </p:sp>
        <p:sp>
          <p:nvSpPr>
            <p:cNvPr id="11" name="TextBox 11"/>
            <p:cNvSpPr txBox="1"/>
            <p:nvPr/>
          </p:nvSpPr>
          <p:spPr>
            <a:xfrm>
              <a:off x="0" y="-152400"/>
              <a:ext cx="270933" cy="423333"/>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5</a:t>
              </a:r>
            </a:p>
          </p:txBody>
        </p:sp>
      </p:grpSp>
      <p:grpSp>
        <p:nvGrpSpPr>
          <p:cNvPr id="12" name="Group 12"/>
          <p:cNvGrpSpPr/>
          <p:nvPr/>
        </p:nvGrpSpPr>
        <p:grpSpPr>
          <a:xfrm>
            <a:off x="16507249" y="9170539"/>
            <a:ext cx="1587492" cy="1116461"/>
            <a:chOff x="0" y="-23114"/>
            <a:chExt cx="418105" cy="294047"/>
          </a:xfrm>
        </p:grpSpPr>
        <p:sp>
          <p:nvSpPr>
            <p:cNvPr id="13" name="Freeform 13"/>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4" name="TextBox 14"/>
            <p:cNvSpPr txBox="1"/>
            <p:nvPr/>
          </p:nvSpPr>
          <p:spPr>
            <a:xfrm>
              <a:off x="0" y="-23114"/>
              <a:ext cx="418105" cy="294047"/>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5/20</a:t>
              </a:r>
            </a:p>
          </p:txBody>
        </p:sp>
      </p:grpSp>
      <p:sp>
        <p:nvSpPr>
          <p:cNvPr id="15" name="Freeform 15"/>
          <p:cNvSpPr/>
          <p:nvPr/>
        </p:nvSpPr>
        <p:spPr>
          <a:xfrm>
            <a:off x="3397505" y="2063860"/>
            <a:ext cx="10075289" cy="6716860"/>
          </a:xfrm>
          <a:custGeom>
            <a:avLst/>
            <a:gdLst/>
            <a:ahLst/>
            <a:cxnLst/>
            <a:rect l="l" t="t" r="r" b="b"/>
            <a:pathLst>
              <a:path w="10075289" h="6716860">
                <a:moveTo>
                  <a:pt x="0" y="0"/>
                </a:moveTo>
                <a:lnTo>
                  <a:pt x="10075290" y="0"/>
                </a:lnTo>
                <a:lnTo>
                  <a:pt x="10075290" y="6716859"/>
                </a:lnTo>
                <a:lnTo>
                  <a:pt x="0" y="6716859"/>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5">
            <a:extLst>
              <a:ext uri="{FF2B5EF4-FFF2-40B4-BE49-F238E27FC236}">
                <a16:creationId xmlns:a16="http://schemas.microsoft.com/office/drawing/2014/main" id="{7C8B9197-ED88-BDE3-463F-EA3667400508}"/>
              </a:ext>
            </a:extLst>
          </p:cNvPr>
          <p:cNvGrpSpPr/>
          <p:nvPr/>
        </p:nvGrpSpPr>
        <p:grpSpPr>
          <a:xfrm>
            <a:off x="0" y="9200991"/>
            <a:ext cx="18288000" cy="1116461"/>
            <a:chOff x="0" y="0"/>
            <a:chExt cx="5803466" cy="939127"/>
          </a:xfrm>
        </p:grpSpPr>
        <p:sp>
          <p:nvSpPr>
            <p:cNvPr id="21" name="Freeform 6">
              <a:extLst>
                <a:ext uri="{FF2B5EF4-FFF2-40B4-BE49-F238E27FC236}">
                  <a16:creationId xmlns:a16="http://schemas.microsoft.com/office/drawing/2014/main" id="{B3745541-515A-B725-BBDC-2E978A3997B8}"/>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2" name="TextBox 7">
              <a:extLst>
                <a:ext uri="{FF2B5EF4-FFF2-40B4-BE49-F238E27FC236}">
                  <a16:creationId xmlns:a16="http://schemas.microsoft.com/office/drawing/2014/main" id="{CA9161F3-1032-8F9B-CF34-579F6FE17773}"/>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140192"/>
            <a:ext cx="8933039" cy="1446086"/>
            <a:chOff x="0" y="-61853"/>
            <a:chExt cx="2352735" cy="380862"/>
          </a:xfrm>
        </p:grpSpPr>
        <p:sp>
          <p:nvSpPr>
            <p:cNvPr id="3" name="Freeform 3"/>
            <p:cNvSpPr/>
            <p:nvPr/>
          </p:nvSpPr>
          <p:spPr>
            <a:xfrm>
              <a:off x="0" y="0"/>
              <a:ext cx="2352735" cy="319009"/>
            </a:xfrm>
            <a:custGeom>
              <a:avLst/>
              <a:gdLst/>
              <a:ahLst/>
              <a:cxnLst/>
              <a:rect l="l" t="t" r="r" b="b"/>
              <a:pathLst>
                <a:path w="2352735" h="319009">
                  <a:moveTo>
                    <a:pt x="13000" y="0"/>
                  </a:moveTo>
                  <a:lnTo>
                    <a:pt x="2339735" y="0"/>
                  </a:lnTo>
                  <a:cubicBezTo>
                    <a:pt x="2343183" y="0"/>
                    <a:pt x="2346489" y="1370"/>
                    <a:pt x="2348927" y="3808"/>
                  </a:cubicBezTo>
                  <a:cubicBezTo>
                    <a:pt x="2351365" y="6246"/>
                    <a:pt x="2352735" y="9552"/>
                    <a:pt x="2352735" y="13000"/>
                  </a:cubicBezTo>
                  <a:lnTo>
                    <a:pt x="2352735" y="306009"/>
                  </a:lnTo>
                  <a:cubicBezTo>
                    <a:pt x="2352735" y="313189"/>
                    <a:pt x="2346914" y="319009"/>
                    <a:pt x="2339735" y="319009"/>
                  </a:cubicBezTo>
                  <a:lnTo>
                    <a:pt x="13000" y="319009"/>
                  </a:lnTo>
                  <a:cubicBezTo>
                    <a:pt x="5820" y="319009"/>
                    <a:pt x="0" y="313189"/>
                    <a:pt x="0" y="306009"/>
                  </a:cubicBezTo>
                  <a:lnTo>
                    <a:pt x="0" y="13000"/>
                  </a:lnTo>
                  <a:cubicBezTo>
                    <a:pt x="0" y="5820"/>
                    <a:pt x="5820" y="0"/>
                    <a:pt x="13000" y="0"/>
                  </a:cubicBezTo>
                  <a:close/>
                </a:path>
              </a:pathLst>
            </a:custGeom>
            <a:solidFill>
              <a:srgbClr val="003EA8"/>
            </a:solidFill>
          </p:spPr>
          <p:txBody>
            <a:bodyPr/>
            <a:lstStyle/>
            <a:p>
              <a:endParaRPr lang="en-US"/>
            </a:p>
          </p:txBody>
        </p:sp>
        <p:sp>
          <p:nvSpPr>
            <p:cNvPr id="4" name="TextBox 4"/>
            <p:cNvSpPr txBox="1"/>
            <p:nvPr/>
          </p:nvSpPr>
          <p:spPr>
            <a:xfrm>
              <a:off x="0" y="-61853"/>
              <a:ext cx="2352735" cy="380862"/>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CƠ SỞ LÝ THUYẾT</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sp>
        <p:nvSpPr>
          <p:cNvPr id="6" name="Freeform 6"/>
          <p:cNvSpPr/>
          <p:nvPr/>
        </p:nvSpPr>
        <p:spPr>
          <a:xfrm>
            <a:off x="10315882" y="2411164"/>
            <a:ext cx="7525281" cy="6169156"/>
          </a:xfrm>
          <a:custGeom>
            <a:avLst/>
            <a:gdLst/>
            <a:ahLst/>
            <a:cxnLst/>
            <a:rect l="l" t="t" r="r" b="b"/>
            <a:pathLst>
              <a:path w="7525281" h="6169156">
                <a:moveTo>
                  <a:pt x="0" y="0"/>
                </a:moveTo>
                <a:lnTo>
                  <a:pt x="7525280" y="0"/>
                </a:lnTo>
                <a:lnTo>
                  <a:pt x="7525280" y="6169156"/>
                </a:lnTo>
                <a:lnTo>
                  <a:pt x="0" y="6169156"/>
                </a:lnTo>
                <a:lnTo>
                  <a:pt x="0" y="0"/>
                </a:lnTo>
                <a:close/>
              </a:path>
            </a:pathLst>
          </a:custGeom>
          <a:blipFill>
            <a:blip r:embed="rId4"/>
            <a:stretch>
              <a:fillRect t="-2617"/>
            </a:stretch>
          </a:blipFill>
        </p:spPr>
        <p:txBody>
          <a:bodyPr/>
          <a:lstStyle/>
          <a:p>
            <a:endParaRPr lang="en-US"/>
          </a:p>
        </p:txBody>
      </p:sp>
      <p:sp>
        <p:nvSpPr>
          <p:cNvPr id="7" name="TextBox 7"/>
          <p:cNvSpPr txBox="1"/>
          <p:nvPr/>
        </p:nvSpPr>
        <p:spPr>
          <a:xfrm>
            <a:off x="1218057" y="1570401"/>
            <a:ext cx="14170529" cy="840763"/>
          </a:xfrm>
          <a:prstGeom prst="rect">
            <a:avLst/>
          </a:prstGeom>
        </p:spPr>
        <p:txBody>
          <a:bodyPr lIns="0" tIns="0" rIns="0" bIns="0" rtlCol="0" anchor="t">
            <a:spAutoFit/>
          </a:bodyPr>
          <a:lstStyle/>
          <a:p>
            <a:pPr algn="ctr">
              <a:lnSpc>
                <a:spcPts val="6159"/>
              </a:lnSpc>
              <a:spcBef>
                <a:spcPct val="0"/>
              </a:spcBef>
            </a:pPr>
            <a:r>
              <a:rPr lang="en-US" sz="4399" b="1">
                <a:solidFill>
                  <a:srgbClr val="F87829"/>
                </a:solidFill>
                <a:latin typeface="Arial Bold"/>
                <a:ea typeface="Arial Bold"/>
                <a:cs typeface="Arial Bold"/>
                <a:sym typeface="Arial Bold"/>
              </a:rPr>
              <a:t>Lọc dựa trên nội dung (Content-Based Filtering)</a:t>
            </a:r>
          </a:p>
        </p:txBody>
      </p:sp>
      <p:sp>
        <p:nvSpPr>
          <p:cNvPr id="8" name="TextBox 8"/>
          <p:cNvSpPr txBox="1"/>
          <p:nvPr/>
        </p:nvSpPr>
        <p:spPr>
          <a:xfrm>
            <a:off x="958072" y="2592442"/>
            <a:ext cx="8972010" cy="5795209"/>
          </a:xfrm>
          <a:prstGeom prst="rect">
            <a:avLst/>
          </a:prstGeom>
        </p:spPr>
        <p:txBody>
          <a:bodyPr lIns="0" tIns="0" rIns="0" bIns="0" rtlCol="0" anchor="t">
            <a:spAutoFit/>
          </a:bodyPr>
          <a:lstStyle/>
          <a:p>
            <a:pPr algn="l">
              <a:lnSpc>
                <a:spcPts val="5040"/>
              </a:lnSpc>
              <a:spcBef>
                <a:spcPct val="0"/>
              </a:spcBef>
            </a:pPr>
            <a:r>
              <a:rPr lang="en-US" sz="3600">
                <a:solidFill>
                  <a:srgbClr val="0C1D4B"/>
                </a:solidFill>
                <a:latin typeface="Arial"/>
                <a:ea typeface="Arial"/>
                <a:cs typeface="Arial"/>
                <a:sym typeface="Arial"/>
              </a:rPr>
              <a:t>       </a:t>
            </a:r>
            <a:r>
              <a:rPr lang="en-US" sz="3600" b="1">
                <a:solidFill>
                  <a:srgbClr val="0C1D4B"/>
                </a:solidFill>
                <a:latin typeface="Arial Bold"/>
                <a:ea typeface="Arial Bold"/>
                <a:cs typeface="Arial Bold"/>
                <a:sym typeface="Arial Bold"/>
              </a:rPr>
              <a:t> Nguyên tắc:</a:t>
            </a:r>
            <a:r>
              <a:rPr lang="en-US" sz="3600">
                <a:solidFill>
                  <a:srgbClr val="0C1D4B"/>
                </a:solidFill>
                <a:latin typeface="Arial"/>
                <a:ea typeface="Arial"/>
                <a:cs typeface="Arial"/>
                <a:sym typeface="Arial"/>
              </a:rPr>
              <a:t> "Nếu bạn thích một sản phẩm, bạn cũng sẽ thích những sản phẩm khác có đặc tính tương tự."</a:t>
            </a:r>
          </a:p>
          <a:p>
            <a:pPr algn="l">
              <a:lnSpc>
                <a:spcPts val="5040"/>
              </a:lnSpc>
              <a:spcBef>
                <a:spcPct val="0"/>
              </a:spcBef>
            </a:pPr>
            <a:r>
              <a:rPr lang="en-US" sz="3600">
                <a:solidFill>
                  <a:srgbClr val="0C1D4B"/>
                </a:solidFill>
                <a:latin typeface="Arial"/>
                <a:ea typeface="Arial"/>
                <a:cs typeface="Arial"/>
                <a:sym typeface="Arial"/>
              </a:rPr>
              <a:t>       </a:t>
            </a:r>
            <a:r>
              <a:rPr lang="en-US" sz="3600" b="1">
                <a:solidFill>
                  <a:srgbClr val="0C1D4B"/>
                </a:solidFill>
                <a:latin typeface="Arial Bold"/>
                <a:ea typeface="Arial Bold"/>
                <a:cs typeface="Arial Bold"/>
                <a:sym typeface="Arial Bold"/>
              </a:rPr>
              <a:t>Ưu điểm: </a:t>
            </a:r>
            <a:r>
              <a:rPr lang="en-US" sz="3600">
                <a:solidFill>
                  <a:srgbClr val="0C1D4B"/>
                </a:solidFill>
                <a:latin typeface="Arial"/>
                <a:ea typeface="Arial"/>
                <a:cs typeface="Arial"/>
                <a:sym typeface="Arial"/>
              </a:rPr>
              <a:t>Hiệu quả với thông tin sách chi tiết, không phụ thuộc vào hành vi người dùng.</a:t>
            </a:r>
          </a:p>
          <a:p>
            <a:pPr algn="l">
              <a:lnSpc>
                <a:spcPts val="5040"/>
              </a:lnSpc>
              <a:spcBef>
                <a:spcPct val="0"/>
              </a:spcBef>
            </a:pPr>
            <a:r>
              <a:rPr lang="en-US" sz="3600">
                <a:solidFill>
                  <a:srgbClr val="0C1D4B"/>
                </a:solidFill>
                <a:latin typeface="Arial"/>
                <a:ea typeface="Arial"/>
                <a:cs typeface="Arial"/>
                <a:sym typeface="Arial"/>
              </a:rPr>
              <a:t>        </a:t>
            </a:r>
            <a:r>
              <a:rPr lang="en-US" sz="3600" b="1">
                <a:solidFill>
                  <a:srgbClr val="0C1D4B"/>
                </a:solidFill>
                <a:latin typeface="Arial Bold"/>
                <a:ea typeface="Arial Bold"/>
                <a:cs typeface="Arial Bold"/>
                <a:sym typeface="Arial Bold"/>
              </a:rPr>
              <a:t>Nhược điểm: </a:t>
            </a:r>
            <a:r>
              <a:rPr lang="en-US" sz="3600">
                <a:solidFill>
                  <a:srgbClr val="0C1D4B"/>
                </a:solidFill>
                <a:latin typeface="Arial"/>
                <a:ea typeface="Arial"/>
                <a:cs typeface="Arial"/>
                <a:sym typeface="Arial"/>
              </a:rPr>
              <a:t>Giới hạn trong việc đề xuất sách đa dạng.</a:t>
            </a:r>
          </a:p>
          <a:p>
            <a:pPr algn="l">
              <a:lnSpc>
                <a:spcPts val="5040"/>
              </a:lnSpc>
              <a:spcBef>
                <a:spcPct val="0"/>
              </a:spcBef>
            </a:pPr>
            <a:endParaRPr lang="en-US" sz="3600">
              <a:solidFill>
                <a:srgbClr val="0C1D4B"/>
              </a:solidFill>
              <a:latin typeface="Arial"/>
              <a:ea typeface="Arial"/>
              <a:cs typeface="Arial"/>
              <a:sym typeface="Arial"/>
            </a:endParaRPr>
          </a:p>
        </p:txBody>
      </p:sp>
      <p:sp>
        <p:nvSpPr>
          <p:cNvPr id="9" name="TextBox 9"/>
          <p:cNvSpPr txBox="1"/>
          <p:nvPr/>
        </p:nvSpPr>
        <p:spPr>
          <a:xfrm>
            <a:off x="10626844" y="8198355"/>
            <a:ext cx="7214319" cy="630580"/>
          </a:xfrm>
          <a:prstGeom prst="rect">
            <a:avLst/>
          </a:prstGeom>
        </p:spPr>
        <p:txBody>
          <a:bodyPr lIns="0" tIns="0" rIns="0" bIns="0" rtlCol="0" anchor="t">
            <a:spAutoFit/>
          </a:bodyPr>
          <a:lstStyle/>
          <a:p>
            <a:pPr algn="ctr">
              <a:lnSpc>
                <a:spcPts val="4619"/>
              </a:lnSpc>
              <a:spcBef>
                <a:spcPct val="0"/>
              </a:spcBef>
            </a:pPr>
            <a:r>
              <a:rPr lang="en-US" sz="3299" b="1">
                <a:solidFill>
                  <a:srgbClr val="0C1D4B"/>
                </a:solidFill>
                <a:latin typeface="Arial Bold"/>
                <a:ea typeface="Arial Bold"/>
                <a:cs typeface="Arial Bold"/>
                <a:sym typeface="Arial Bold"/>
              </a:rPr>
              <a:t>Phương pháp lọc dựa trên nội dung</a:t>
            </a:r>
          </a:p>
        </p:txBody>
      </p:sp>
      <p:grpSp>
        <p:nvGrpSpPr>
          <p:cNvPr id="17" name="Group 17"/>
          <p:cNvGrpSpPr/>
          <p:nvPr/>
        </p:nvGrpSpPr>
        <p:grpSpPr>
          <a:xfrm>
            <a:off x="16465554" y="9113920"/>
            <a:ext cx="1587492" cy="1173080"/>
            <a:chOff x="0" y="-38026"/>
            <a:chExt cx="418105" cy="308959"/>
          </a:xfrm>
        </p:grpSpPr>
        <p:sp>
          <p:nvSpPr>
            <p:cNvPr id="18" name="Freeform 18"/>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9" name="TextBox 19"/>
            <p:cNvSpPr txBox="1"/>
            <p:nvPr/>
          </p:nvSpPr>
          <p:spPr>
            <a:xfrm>
              <a:off x="0" y="-38026"/>
              <a:ext cx="418105" cy="308959"/>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6/20</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5">
            <a:extLst>
              <a:ext uri="{FF2B5EF4-FFF2-40B4-BE49-F238E27FC236}">
                <a16:creationId xmlns:a16="http://schemas.microsoft.com/office/drawing/2014/main" id="{2768DB70-8379-1E5A-F4EF-99B7A0DD97EA}"/>
              </a:ext>
            </a:extLst>
          </p:cNvPr>
          <p:cNvGrpSpPr/>
          <p:nvPr/>
        </p:nvGrpSpPr>
        <p:grpSpPr>
          <a:xfrm>
            <a:off x="0" y="9200991"/>
            <a:ext cx="18288000" cy="1116461"/>
            <a:chOff x="0" y="0"/>
            <a:chExt cx="5803466" cy="939127"/>
          </a:xfrm>
        </p:grpSpPr>
        <p:sp>
          <p:nvSpPr>
            <p:cNvPr id="21" name="Freeform 6">
              <a:extLst>
                <a:ext uri="{FF2B5EF4-FFF2-40B4-BE49-F238E27FC236}">
                  <a16:creationId xmlns:a16="http://schemas.microsoft.com/office/drawing/2014/main" id="{CD8B1D7A-0B30-446D-51BB-49864E950254}"/>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22" name="TextBox 7">
              <a:extLst>
                <a:ext uri="{FF2B5EF4-FFF2-40B4-BE49-F238E27FC236}">
                  <a16:creationId xmlns:a16="http://schemas.microsoft.com/office/drawing/2014/main" id="{3CF9A906-BB48-64DA-EED1-4D3247706C5A}"/>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188120"/>
            <a:ext cx="8933039" cy="1398158"/>
            <a:chOff x="0" y="-49230"/>
            <a:chExt cx="2352735" cy="368239"/>
          </a:xfrm>
        </p:grpSpPr>
        <p:sp>
          <p:nvSpPr>
            <p:cNvPr id="3" name="Freeform 3"/>
            <p:cNvSpPr/>
            <p:nvPr/>
          </p:nvSpPr>
          <p:spPr>
            <a:xfrm>
              <a:off x="0" y="0"/>
              <a:ext cx="2352735" cy="319009"/>
            </a:xfrm>
            <a:custGeom>
              <a:avLst/>
              <a:gdLst/>
              <a:ahLst/>
              <a:cxnLst/>
              <a:rect l="l" t="t" r="r" b="b"/>
              <a:pathLst>
                <a:path w="2352735" h="319009">
                  <a:moveTo>
                    <a:pt x="13000" y="0"/>
                  </a:moveTo>
                  <a:lnTo>
                    <a:pt x="2339735" y="0"/>
                  </a:lnTo>
                  <a:cubicBezTo>
                    <a:pt x="2343183" y="0"/>
                    <a:pt x="2346489" y="1370"/>
                    <a:pt x="2348927" y="3808"/>
                  </a:cubicBezTo>
                  <a:cubicBezTo>
                    <a:pt x="2351365" y="6246"/>
                    <a:pt x="2352735" y="9552"/>
                    <a:pt x="2352735" y="13000"/>
                  </a:cubicBezTo>
                  <a:lnTo>
                    <a:pt x="2352735" y="306009"/>
                  </a:lnTo>
                  <a:cubicBezTo>
                    <a:pt x="2352735" y="313189"/>
                    <a:pt x="2346914" y="319009"/>
                    <a:pt x="2339735" y="319009"/>
                  </a:cubicBezTo>
                  <a:lnTo>
                    <a:pt x="13000" y="319009"/>
                  </a:lnTo>
                  <a:cubicBezTo>
                    <a:pt x="5820" y="319009"/>
                    <a:pt x="0" y="313189"/>
                    <a:pt x="0" y="306009"/>
                  </a:cubicBezTo>
                  <a:lnTo>
                    <a:pt x="0" y="13000"/>
                  </a:lnTo>
                  <a:cubicBezTo>
                    <a:pt x="0" y="5820"/>
                    <a:pt x="5820" y="0"/>
                    <a:pt x="13000" y="0"/>
                  </a:cubicBezTo>
                  <a:close/>
                </a:path>
              </a:pathLst>
            </a:custGeom>
            <a:solidFill>
              <a:srgbClr val="003EA8"/>
            </a:solidFill>
          </p:spPr>
          <p:txBody>
            <a:bodyPr/>
            <a:lstStyle/>
            <a:p>
              <a:endParaRPr lang="en-US"/>
            </a:p>
          </p:txBody>
        </p:sp>
        <p:sp>
          <p:nvSpPr>
            <p:cNvPr id="4" name="TextBox 4"/>
            <p:cNvSpPr txBox="1"/>
            <p:nvPr/>
          </p:nvSpPr>
          <p:spPr>
            <a:xfrm>
              <a:off x="0" y="-49230"/>
              <a:ext cx="2352735" cy="368239"/>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CƠ SỞ LÝ THUYẾT</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sp>
        <p:nvSpPr>
          <p:cNvPr id="6" name="Freeform 6"/>
          <p:cNvSpPr/>
          <p:nvPr/>
        </p:nvSpPr>
        <p:spPr>
          <a:xfrm>
            <a:off x="8773184" y="2582905"/>
            <a:ext cx="9236884" cy="4834757"/>
          </a:xfrm>
          <a:custGeom>
            <a:avLst/>
            <a:gdLst/>
            <a:ahLst/>
            <a:cxnLst/>
            <a:rect l="l" t="t" r="r" b="b"/>
            <a:pathLst>
              <a:path w="9236884" h="4834757">
                <a:moveTo>
                  <a:pt x="0" y="0"/>
                </a:moveTo>
                <a:lnTo>
                  <a:pt x="9236884" y="0"/>
                </a:lnTo>
                <a:lnTo>
                  <a:pt x="9236884" y="4834757"/>
                </a:lnTo>
                <a:lnTo>
                  <a:pt x="0" y="4834757"/>
                </a:lnTo>
                <a:lnTo>
                  <a:pt x="0" y="0"/>
                </a:lnTo>
                <a:close/>
              </a:path>
            </a:pathLst>
          </a:custGeom>
          <a:blipFill>
            <a:blip r:embed="rId4"/>
            <a:stretch>
              <a:fillRect l="-1731" t="-15728" r="-6090"/>
            </a:stretch>
          </a:blipFill>
        </p:spPr>
        <p:txBody>
          <a:bodyPr/>
          <a:lstStyle/>
          <a:p>
            <a:endParaRPr lang="en-US"/>
          </a:p>
        </p:txBody>
      </p:sp>
      <p:sp>
        <p:nvSpPr>
          <p:cNvPr id="7" name="TextBox 7"/>
          <p:cNvSpPr txBox="1"/>
          <p:nvPr/>
        </p:nvSpPr>
        <p:spPr>
          <a:xfrm>
            <a:off x="958072" y="1742115"/>
            <a:ext cx="12355152" cy="840790"/>
          </a:xfrm>
          <a:prstGeom prst="rect">
            <a:avLst/>
          </a:prstGeom>
        </p:spPr>
        <p:txBody>
          <a:bodyPr lIns="0" tIns="0" rIns="0" bIns="0" rtlCol="0" anchor="t">
            <a:spAutoFit/>
          </a:bodyPr>
          <a:lstStyle/>
          <a:p>
            <a:pPr algn="ctr">
              <a:lnSpc>
                <a:spcPts val="6159"/>
              </a:lnSpc>
              <a:spcBef>
                <a:spcPct val="0"/>
              </a:spcBef>
            </a:pPr>
            <a:r>
              <a:rPr lang="en-US" sz="4399" b="1">
                <a:solidFill>
                  <a:srgbClr val="F87829"/>
                </a:solidFill>
                <a:latin typeface="Arial Bold"/>
                <a:ea typeface="Arial Bold"/>
                <a:cs typeface="Arial Bold"/>
                <a:sym typeface="Arial Bold"/>
              </a:rPr>
              <a:t>Lọc cộng tác (Collaborative Filtering:</a:t>
            </a:r>
          </a:p>
        </p:txBody>
      </p:sp>
      <p:sp>
        <p:nvSpPr>
          <p:cNvPr id="8" name="TextBox 8"/>
          <p:cNvSpPr txBox="1"/>
          <p:nvPr/>
        </p:nvSpPr>
        <p:spPr>
          <a:xfrm>
            <a:off x="1333957" y="2716255"/>
            <a:ext cx="7658371" cy="6864351"/>
          </a:xfrm>
          <a:prstGeom prst="rect">
            <a:avLst/>
          </a:prstGeom>
        </p:spPr>
        <p:txBody>
          <a:bodyPr lIns="0" tIns="0" rIns="0" bIns="0" rtlCol="0" anchor="t">
            <a:spAutoFit/>
          </a:bodyPr>
          <a:lstStyle/>
          <a:p>
            <a:pPr algn="l">
              <a:lnSpc>
                <a:spcPts val="4900"/>
              </a:lnSpc>
              <a:spcBef>
                <a:spcPct val="0"/>
              </a:spcBef>
            </a:pPr>
            <a:r>
              <a:rPr lang="en-US" sz="3500">
                <a:solidFill>
                  <a:srgbClr val="0C1D4B"/>
                </a:solidFill>
                <a:latin typeface="Arial"/>
                <a:ea typeface="Arial"/>
                <a:cs typeface="Arial"/>
                <a:sym typeface="Arial"/>
              </a:rPr>
              <a:t>       </a:t>
            </a:r>
            <a:r>
              <a:rPr lang="en-US" sz="3500" b="1">
                <a:solidFill>
                  <a:srgbClr val="0C1D4B"/>
                </a:solidFill>
                <a:latin typeface="Arial Bold"/>
                <a:ea typeface="Arial Bold"/>
                <a:cs typeface="Arial Bold"/>
                <a:sym typeface="Arial Bold"/>
              </a:rPr>
              <a:t>Nguyên tắc:</a:t>
            </a:r>
            <a:r>
              <a:rPr lang="en-US" sz="3500">
                <a:solidFill>
                  <a:srgbClr val="0C1D4B"/>
                </a:solidFill>
                <a:latin typeface="Arial"/>
                <a:ea typeface="Arial"/>
                <a:cs typeface="Arial"/>
                <a:sym typeface="Arial"/>
              </a:rPr>
              <a:t> Những người có cùng sở thích với bạn đã thích sản phẩm này.</a:t>
            </a:r>
          </a:p>
          <a:p>
            <a:pPr marL="755651" lvl="1" indent="-377825" algn="l">
              <a:lnSpc>
                <a:spcPts val="4900"/>
              </a:lnSpc>
              <a:spcBef>
                <a:spcPct val="0"/>
              </a:spcBef>
              <a:buFont typeface="Arial"/>
              <a:buChar char="•"/>
            </a:pPr>
            <a:r>
              <a:rPr lang="en-US" sz="3500">
                <a:solidFill>
                  <a:srgbClr val="0C1D4B"/>
                </a:solidFill>
                <a:latin typeface="Arial"/>
                <a:ea typeface="Arial"/>
                <a:cs typeface="Arial"/>
                <a:sym typeface="Arial"/>
              </a:rPr>
              <a:t>Dựa trên người dùng (User-based)</a:t>
            </a:r>
          </a:p>
          <a:p>
            <a:pPr marL="755651" lvl="1" indent="-377825" algn="l">
              <a:lnSpc>
                <a:spcPts val="4900"/>
              </a:lnSpc>
              <a:spcBef>
                <a:spcPct val="0"/>
              </a:spcBef>
              <a:buFont typeface="Arial"/>
              <a:buChar char="•"/>
            </a:pPr>
            <a:r>
              <a:rPr lang="en-US" sz="3500">
                <a:solidFill>
                  <a:srgbClr val="0C1D4B"/>
                </a:solidFill>
                <a:latin typeface="Arial"/>
                <a:ea typeface="Arial"/>
                <a:cs typeface="Arial"/>
                <a:sym typeface="Arial"/>
              </a:rPr>
              <a:t>Dựa trên sản phẩm (Item-based)</a:t>
            </a:r>
          </a:p>
          <a:p>
            <a:pPr algn="l">
              <a:lnSpc>
                <a:spcPts val="4900"/>
              </a:lnSpc>
              <a:spcBef>
                <a:spcPct val="0"/>
              </a:spcBef>
            </a:pPr>
            <a:r>
              <a:rPr lang="en-US" sz="3500">
                <a:solidFill>
                  <a:srgbClr val="0C1D4B"/>
                </a:solidFill>
                <a:latin typeface="Arial"/>
                <a:ea typeface="Arial"/>
                <a:cs typeface="Arial"/>
                <a:sym typeface="Arial"/>
              </a:rPr>
              <a:t>     </a:t>
            </a:r>
            <a:r>
              <a:rPr lang="en-US" sz="3500" b="1">
                <a:solidFill>
                  <a:srgbClr val="0C1D4B"/>
                </a:solidFill>
                <a:latin typeface="Arial Bold"/>
                <a:ea typeface="Arial Bold"/>
                <a:cs typeface="Arial Bold"/>
                <a:sym typeface="Arial Bold"/>
              </a:rPr>
              <a:t>Ưu điểm:</a:t>
            </a:r>
            <a:r>
              <a:rPr lang="en-US" sz="3500">
                <a:solidFill>
                  <a:srgbClr val="0C1D4B"/>
                </a:solidFill>
                <a:latin typeface="Arial"/>
                <a:ea typeface="Arial"/>
                <a:cs typeface="Arial"/>
                <a:sym typeface="Arial"/>
              </a:rPr>
              <a:t> Không cần thông tin sách, dựa hoàn toàn vào hành vi.   </a:t>
            </a:r>
          </a:p>
          <a:p>
            <a:pPr algn="l">
              <a:lnSpc>
                <a:spcPts val="4900"/>
              </a:lnSpc>
              <a:spcBef>
                <a:spcPct val="0"/>
              </a:spcBef>
            </a:pPr>
            <a:r>
              <a:rPr lang="en-US" sz="3500">
                <a:solidFill>
                  <a:srgbClr val="0C1D4B"/>
                </a:solidFill>
                <a:latin typeface="Arial"/>
                <a:ea typeface="Arial"/>
                <a:cs typeface="Arial"/>
                <a:sym typeface="Arial"/>
              </a:rPr>
              <a:t>     </a:t>
            </a:r>
            <a:r>
              <a:rPr lang="en-US" sz="3500" b="1">
                <a:solidFill>
                  <a:srgbClr val="0C1D4B"/>
                </a:solidFill>
                <a:latin typeface="Arial Bold"/>
                <a:ea typeface="Arial Bold"/>
                <a:cs typeface="Arial Bold"/>
                <a:sym typeface="Arial Bold"/>
              </a:rPr>
              <a:t>Nhược điểm:</a:t>
            </a:r>
            <a:r>
              <a:rPr lang="en-US" sz="3500">
                <a:solidFill>
                  <a:srgbClr val="0C1D4B"/>
                </a:solidFill>
                <a:latin typeface="Arial"/>
                <a:ea typeface="Arial"/>
                <a:cs typeface="Arial"/>
                <a:sym typeface="Arial"/>
              </a:rPr>
              <a:t> Khó xử lý với người dùng mới (cold start).</a:t>
            </a:r>
          </a:p>
          <a:p>
            <a:pPr algn="l">
              <a:lnSpc>
                <a:spcPts val="4900"/>
              </a:lnSpc>
              <a:spcBef>
                <a:spcPct val="0"/>
              </a:spcBef>
            </a:pPr>
            <a:endParaRPr lang="en-US" sz="3500">
              <a:solidFill>
                <a:srgbClr val="0C1D4B"/>
              </a:solidFill>
              <a:latin typeface="Arial"/>
              <a:ea typeface="Arial"/>
              <a:cs typeface="Arial"/>
              <a:sym typeface="Arial"/>
            </a:endParaRPr>
          </a:p>
          <a:p>
            <a:pPr algn="l">
              <a:lnSpc>
                <a:spcPts val="4900"/>
              </a:lnSpc>
              <a:spcBef>
                <a:spcPct val="0"/>
              </a:spcBef>
            </a:pPr>
            <a:endParaRPr lang="en-US" sz="3500">
              <a:solidFill>
                <a:srgbClr val="0C1D4B"/>
              </a:solidFill>
              <a:latin typeface="Arial"/>
              <a:ea typeface="Arial"/>
              <a:cs typeface="Arial"/>
              <a:sym typeface="Arial"/>
            </a:endParaRPr>
          </a:p>
        </p:txBody>
      </p:sp>
      <p:sp>
        <p:nvSpPr>
          <p:cNvPr id="9" name="TextBox 9"/>
          <p:cNvSpPr txBox="1"/>
          <p:nvPr/>
        </p:nvSpPr>
        <p:spPr>
          <a:xfrm>
            <a:off x="8479705" y="7773172"/>
            <a:ext cx="9808295" cy="1282700"/>
          </a:xfrm>
          <a:prstGeom prst="rect">
            <a:avLst/>
          </a:prstGeom>
        </p:spPr>
        <p:txBody>
          <a:bodyPr lIns="0" tIns="0" rIns="0" bIns="0" rtlCol="0" anchor="t">
            <a:spAutoFit/>
          </a:bodyPr>
          <a:lstStyle/>
          <a:p>
            <a:pPr algn="ctr">
              <a:lnSpc>
                <a:spcPts val="4899"/>
              </a:lnSpc>
              <a:spcBef>
                <a:spcPct val="0"/>
              </a:spcBef>
            </a:pPr>
            <a:r>
              <a:rPr lang="en-US" sz="3499" b="1">
                <a:solidFill>
                  <a:srgbClr val="0C1D4B"/>
                </a:solidFill>
                <a:latin typeface="Arial Bold"/>
                <a:ea typeface="Arial Bold"/>
                <a:cs typeface="Arial Bold"/>
                <a:sym typeface="Arial Bold"/>
              </a:rPr>
              <a:t>Lọc cộng tác dựa trên người dùng (trái) và dựa trên sản phẩm (phải)</a:t>
            </a:r>
          </a:p>
        </p:txBody>
      </p:sp>
      <p:grpSp>
        <p:nvGrpSpPr>
          <p:cNvPr id="17" name="Group 17"/>
          <p:cNvGrpSpPr/>
          <p:nvPr/>
        </p:nvGrpSpPr>
        <p:grpSpPr>
          <a:xfrm>
            <a:off x="16465554" y="9004300"/>
            <a:ext cx="1587492" cy="1282700"/>
            <a:chOff x="0" y="-66897"/>
            <a:chExt cx="418105" cy="337830"/>
          </a:xfrm>
        </p:grpSpPr>
        <p:sp>
          <p:nvSpPr>
            <p:cNvPr id="18" name="Freeform 18"/>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9" name="TextBox 19"/>
            <p:cNvSpPr txBox="1"/>
            <p:nvPr/>
          </p:nvSpPr>
          <p:spPr>
            <a:xfrm>
              <a:off x="0" y="-66897"/>
              <a:ext cx="418105" cy="337830"/>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7/20</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5">
            <a:extLst>
              <a:ext uri="{FF2B5EF4-FFF2-40B4-BE49-F238E27FC236}">
                <a16:creationId xmlns:a16="http://schemas.microsoft.com/office/drawing/2014/main" id="{9FE4BB09-F0A1-25B3-28A1-120B729DC43C}"/>
              </a:ext>
            </a:extLst>
          </p:cNvPr>
          <p:cNvGrpSpPr/>
          <p:nvPr/>
        </p:nvGrpSpPr>
        <p:grpSpPr>
          <a:xfrm>
            <a:off x="0" y="9200991"/>
            <a:ext cx="18288000" cy="1116461"/>
            <a:chOff x="0" y="0"/>
            <a:chExt cx="5803466" cy="939127"/>
          </a:xfrm>
        </p:grpSpPr>
        <p:sp>
          <p:nvSpPr>
            <p:cNvPr id="17" name="Freeform 6">
              <a:extLst>
                <a:ext uri="{FF2B5EF4-FFF2-40B4-BE49-F238E27FC236}">
                  <a16:creationId xmlns:a16="http://schemas.microsoft.com/office/drawing/2014/main" id="{809A2B83-0CE9-5435-E0BC-E240C35196F0}"/>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18" name="TextBox 7">
              <a:extLst>
                <a:ext uri="{FF2B5EF4-FFF2-40B4-BE49-F238E27FC236}">
                  <a16:creationId xmlns:a16="http://schemas.microsoft.com/office/drawing/2014/main" id="{083C7AAA-9524-390B-EDC6-6C1CAB1DA1FE}"/>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375036"/>
            <a:ext cx="8933039" cy="1211242"/>
            <a:chOff x="0" y="-1"/>
            <a:chExt cx="2352735" cy="319010"/>
          </a:xfrm>
        </p:grpSpPr>
        <p:sp>
          <p:nvSpPr>
            <p:cNvPr id="3" name="Freeform 3"/>
            <p:cNvSpPr/>
            <p:nvPr/>
          </p:nvSpPr>
          <p:spPr>
            <a:xfrm>
              <a:off x="0" y="0"/>
              <a:ext cx="2352735" cy="319009"/>
            </a:xfrm>
            <a:custGeom>
              <a:avLst/>
              <a:gdLst/>
              <a:ahLst/>
              <a:cxnLst/>
              <a:rect l="l" t="t" r="r" b="b"/>
              <a:pathLst>
                <a:path w="2352735" h="319009">
                  <a:moveTo>
                    <a:pt x="13000" y="0"/>
                  </a:moveTo>
                  <a:lnTo>
                    <a:pt x="2339735" y="0"/>
                  </a:lnTo>
                  <a:cubicBezTo>
                    <a:pt x="2343183" y="0"/>
                    <a:pt x="2346489" y="1370"/>
                    <a:pt x="2348927" y="3808"/>
                  </a:cubicBezTo>
                  <a:cubicBezTo>
                    <a:pt x="2351365" y="6246"/>
                    <a:pt x="2352735" y="9552"/>
                    <a:pt x="2352735" y="13000"/>
                  </a:cubicBezTo>
                  <a:lnTo>
                    <a:pt x="2352735" y="306009"/>
                  </a:lnTo>
                  <a:cubicBezTo>
                    <a:pt x="2352735" y="313189"/>
                    <a:pt x="2346914" y="319009"/>
                    <a:pt x="2339735" y="319009"/>
                  </a:cubicBezTo>
                  <a:lnTo>
                    <a:pt x="13000" y="319009"/>
                  </a:lnTo>
                  <a:cubicBezTo>
                    <a:pt x="5820" y="319009"/>
                    <a:pt x="0" y="313189"/>
                    <a:pt x="0" y="306009"/>
                  </a:cubicBezTo>
                  <a:lnTo>
                    <a:pt x="0" y="13000"/>
                  </a:lnTo>
                  <a:cubicBezTo>
                    <a:pt x="0" y="5820"/>
                    <a:pt x="5820" y="0"/>
                    <a:pt x="13000" y="0"/>
                  </a:cubicBezTo>
                  <a:close/>
                </a:path>
              </a:pathLst>
            </a:custGeom>
            <a:solidFill>
              <a:srgbClr val="003EA8"/>
            </a:solidFill>
          </p:spPr>
          <p:txBody>
            <a:bodyPr/>
            <a:lstStyle/>
            <a:p>
              <a:endParaRPr lang="en-US"/>
            </a:p>
          </p:txBody>
        </p:sp>
        <p:sp>
          <p:nvSpPr>
            <p:cNvPr id="4" name="TextBox 4"/>
            <p:cNvSpPr txBox="1"/>
            <p:nvPr/>
          </p:nvSpPr>
          <p:spPr>
            <a:xfrm>
              <a:off x="0" y="-1"/>
              <a:ext cx="2352735" cy="319009"/>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CƠ SỞ LÝ THUYẾT</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16465554" y="9075981"/>
            <a:ext cx="1587492" cy="1211019"/>
            <a:chOff x="0" y="-48018"/>
            <a:chExt cx="418105" cy="318951"/>
          </a:xfrm>
        </p:grpSpPr>
        <p:sp>
          <p:nvSpPr>
            <p:cNvPr id="10" name="Freeform 10"/>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1" name="TextBox 11"/>
            <p:cNvSpPr txBox="1"/>
            <p:nvPr/>
          </p:nvSpPr>
          <p:spPr>
            <a:xfrm>
              <a:off x="0" y="-48018"/>
              <a:ext cx="418105" cy="318951"/>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8/20</a:t>
              </a:r>
            </a:p>
          </p:txBody>
        </p:sp>
      </p:grpSp>
      <p:sp>
        <p:nvSpPr>
          <p:cNvPr id="12" name="Freeform 12"/>
          <p:cNvSpPr/>
          <p:nvPr/>
        </p:nvSpPr>
        <p:spPr>
          <a:xfrm>
            <a:off x="11555203" y="1142067"/>
            <a:ext cx="5704097" cy="7023599"/>
          </a:xfrm>
          <a:custGeom>
            <a:avLst/>
            <a:gdLst/>
            <a:ahLst/>
            <a:cxnLst/>
            <a:rect l="l" t="t" r="r" b="b"/>
            <a:pathLst>
              <a:path w="5704097" h="7023599">
                <a:moveTo>
                  <a:pt x="0" y="0"/>
                </a:moveTo>
                <a:lnTo>
                  <a:pt x="5704097" y="0"/>
                </a:lnTo>
                <a:lnTo>
                  <a:pt x="5704097" y="7023599"/>
                </a:lnTo>
                <a:lnTo>
                  <a:pt x="0" y="7023599"/>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958072" y="1690047"/>
            <a:ext cx="10875957" cy="840790"/>
          </a:xfrm>
          <a:prstGeom prst="rect">
            <a:avLst/>
          </a:prstGeom>
        </p:spPr>
        <p:txBody>
          <a:bodyPr lIns="0" tIns="0" rIns="0" bIns="0" rtlCol="0" anchor="t">
            <a:spAutoFit/>
          </a:bodyPr>
          <a:lstStyle/>
          <a:p>
            <a:pPr algn="ctr">
              <a:lnSpc>
                <a:spcPts val="6159"/>
              </a:lnSpc>
              <a:spcBef>
                <a:spcPct val="0"/>
              </a:spcBef>
            </a:pPr>
            <a:r>
              <a:rPr lang="en-US" sz="4399" b="1">
                <a:solidFill>
                  <a:srgbClr val="F87829"/>
                </a:solidFill>
                <a:latin typeface="Arial Bold"/>
                <a:ea typeface="Arial Bold"/>
                <a:cs typeface="Arial Bold"/>
                <a:sym typeface="Arial Bold"/>
              </a:rPr>
              <a:t>Phương pháp kết hợp (Hybrid): </a:t>
            </a:r>
          </a:p>
        </p:txBody>
      </p:sp>
      <p:sp>
        <p:nvSpPr>
          <p:cNvPr id="14" name="TextBox 14"/>
          <p:cNvSpPr txBox="1"/>
          <p:nvPr/>
        </p:nvSpPr>
        <p:spPr>
          <a:xfrm>
            <a:off x="1028700" y="2654662"/>
            <a:ext cx="8810916" cy="4854095"/>
          </a:xfrm>
          <a:prstGeom prst="rect">
            <a:avLst/>
          </a:prstGeom>
        </p:spPr>
        <p:txBody>
          <a:bodyPr lIns="0" tIns="0" rIns="0" bIns="0" rtlCol="0" anchor="t">
            <a:spAutoFit/>
          </a:bodyPr>
          <a:lstStyle/>
          <a:p>
            <a:pPr algn="l">
              <a:lnSpc>
                <a:spcPts val="5459"/>
              </a:lnSpc>
              <a:spcBef>
                <a:spcPct val="0"/>
              </a:spcBef>
            </a:pPr>
            <a:r>
              <a:rPr lang="en-US" sz="3899">
                <a:solidFill>
                  <a:srgbClr val="0C1D4B"/>
                </a:solidFill>
                <a:latin typeface="Arial"/>
                <a:ea typeface="Arial"/>
                <a:cs typeface="Arial"/>
                <a:sym typeface="Arial"/>
              </a:rPr>
              <a:t>         Tích hợp lọc cộng tác và lọc nội dung.</a:t>
            </a:r>
          </a:p>
          <a:p>
            <a:pPr algn="l">
              <a:lnSpc>
                <a:spcPts val="5459"/>
              </a:lnSpc>
              <a:spcBef>
                <a:spcPct val="0"/>
              </a:spcBef>
            </a:pPr>
            <a:r>
              <a:rPr lang="en-US" sz="3899">
                <a:solidFill>
                  <a:srgbClr val="0C1D4B"/>
                </a:solidFill>
                <a:latin typeface="Arial"/>
                <a:ea typeface="Arial"/>
                <a:cs typeface="Arial"/>
                <a:sym typeface="Arial"/>
              </a:rPr>
              <a:t>   </a:t>
            </a:r>
            <a:r>
              <a:rPr lang="en-US" sz="3899" b="1">
                <a:solidFill>
                  <a:srgbClr val="0C1D4B"/>
                </a:solidFill>
                <a:latin typeface="Arial Bold"/>
                <a:ea typeface="Arial Bold"/>
                <a:cs typeface="Arial Bold"/>
                <a:sym typeface="Arial Bold"/>
              </a:rPr>
              <a:t>      Ưu điểm:</a:t>
            </a:r>
            <a:r>
              <a:rPr lang="en-US" sz="3899">
                <a:solidFill>
                  <a:srgbClr val="0C1D4B"/>
                </a:solidFill>
                <a:latin typeface="Arial"/>
                <a:ea typeface="Arial"/>
                <a:cs typeface="Arial"/>
                <a:sym typeface="Arial"/>
              </a:rPr>
              <a:t> Tăng độ chính xác, cá nhân hóa tốt hơn.</a:t>
            </a:r>
          </a:p>
          <a:p>
            <a:pPr algn="l">
              <a:lnSpc>
                <a:spcPts val="5459"/>
              </a:lnSpc>
              <a:spcBef>
                <a:spcPct val="0"/>
              </a:spcBef>
            </a:pPr>
            <a:r>
              <a:rPr lang="en-US" sz="3899">
                <a:solidFill>
                  <a:srgbClr val="0C1D4B"/>
                </a:solidFill>
                <a:latin typeface="Arial"/>
                <a:ea typeface="Arial"/>
                <a:cs typeface="Arial"/>
                <a:sym typeface="Arial"/>
              </a:rPr>
              <a:t>         </a:t>
            </a:r>
            <a:r>
              <a:rPr lang="en-US" sz="3899" b="1">
                <a:solidFill>
                  <a:srgbClr val="0C1D4B"/>
                </a:solidFill>
                <a:latin typeface="Arial Bold"/>
                <a:ea typeface="Arial Bold"/>
                <a:cs typeface="Arial Bold"/>
                <a:sym typeface="Arial Bold"/>
              </a:rPr>
              <a:t>Nhược điểm: </a:t>
            </a:r>
            <a:r>
              <a:rPr lang="en-US" sz="3899">
                <a:solidFill>
                  <a:srgbClr val="0C1D4B"/>
                </a:solidFill>
                <a:latin typeface="Arial"/>
                <a:ea typeface="Arial"/>
                <a:cs typeface="Arial"/>
                <a:sym typeface="Arial"/>
              </a:rPr>
              <a:t>Phức tạp hơn về tính toán và triển khai.</a:t>
            </a:r>
          </a:p>
          <a:p>
            <a:pPr algn="l">
              <a:lnSpc>
                <a:spcPts val="5459"/>
              </a:lnSpc>
              <a:spcBef>
                <a:spcPct val="0"/>
              </a:spcBef>
            </a:pPr>
            <a:endParaRPr lang="en-US" sz="3899">
              <a:solidFill>
                <a:srgbClr val="0C1D4B"/>
              </a:solidFill>
              <a:latin typeface="Arial"/>
              <a:ea typeface="Arial"/>
              <a:cs typeface="Arial"/>
              <a:sym typeface="Arial"/>
            </a:endParaRPr>
          </a:p>
        </p:txBody>
      </p:sp>
      <p:sp>
        <p:nvSpPr>
          <p:cNvPr id="15" name="TextBox 15"/>
          <p:cNvSpPr txBox="1"/>
          <p:nvPr/>
        </p:nvSpPr>
        <p:spPr>
          <a:xfrm>
            <a:off x="12015782" y="8445425"/>
            <a:ext cx="4422180" cy="630555"/>
          </a:xfrm>
          <a:prstGeom prst="rect">
            <a:avLst/>
          </a:prstGeom>
        </p:spPr>
        <p:txBody>
          <a:bodyPr lIns="0" tIns="0" rIns="0" bIns="0" rtlCol="0" anchor="t">
            <a:spAutoFit/>
          </a:bodyPr>
          <a:lstStyle/>
          <a:p>
            <a:pPr algn="ctr">
              <a:lnSpc>
                <a:spcPts val="4619"/>
              </a:lnSpc>
              <a:spcBef>
                <a:spcPct val="0"/>
              </a:spcBef>
            </a:pPr>
            <a:r>
              <a:rPr lang="en-US" sz="3299" b="1">
                <a:solidFill>
                  <a:srgbClr val="0C1D4B"/>
                </a:solidFill>
                <a:latin typeface="Arial Bold"/>
                <a:ea typeface="Arial Bold"/>
                <a:cs typeface="Arial Bold"/>
                <a:sym typeface="Arial Bold"/>
              </a:rPr>
              <a:t>Phương pháp kết hợp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5">
            <a:extLst>
              <a:ext uri="{FF2B5EF4-FFF2-40B4-BE49-F238E27FC236}">
                <a16:creationId xmlns:a16="http://schemas.microsoft.com/office/drawing/2014/main" id="{442F87A3-E5B5-9CC4-4EFB-71BA6C68CEDE}"/>
              </a:ext>
            </a:extLst>
          </p:cNvPr>
          <p:cNvGrpSpPr/>
          <p:nvPr/>
        </p:nvGrpSpPr>
        <p:grpSpPr>
          <a:xfrm>
            <a:off x="0" y="9200991"/>
            <a:ext cx="18288000" cy="1116461"/>
            <a:chOff x="0" y="0"/>
            <a:chExt cx="5803466" cy="939127"/>
          </a:xfrm>
        </p:grpSpPr>
        <p:sp>
          <p:nvSpPr>
            <p:cNvPr id="18" name="Freeform 6">
              <a:extLst>
                <a:ext uri="{FF2B5EF4-FFF2-40B4-BE49-F238E27FC236}">
                  <a16:creationId xmlns:a16="http://schemas.microsoft.com/office/drawing/2014/main" id="{1DE70460-310A-B49D-4789-E297583D3C4C}"/>
                </a:ext>
              </a:extLst>
            </p:cNvPr>
            <p:cNvSpPr/>
            <p:nvPr/>
          </p:nvSpPr>
          <p:spPr>
            <a:xfrm>
              <a:off x="0" y="0"/>
              <a:ext cx="5803466" cy="939127"/>
            </a:xfrm>
            <a:custGeom>
              <a:avLst/>
              <a:gdLst/>
              <a:ahLst/>
              <a:cxnLst/>
              <a:rect l="l" t="t" r="r" b="b"/>
              <a:pathLst>
                <a:path w="5803466" h="939127">
                  <a:moveTo>
                    <a:pt x="0" y="0"/>
                  </a:moveTo>
                  <a:lnTo>
                    <a:pt x="5803466" y="0"/>
                  </a:lnTo>
                  <a:lnTo>
                    <a:pt x="5803466" y="939127"/>
                  </a:lnTo>
                  <a:lnTo>
                    <a:pt x="0" y="939127"/>
                  </a:lnTo>
                  <a:close/>
                </a:path>
              </a:pathLst>
            </a:custGeom>
            <a:solidFill>
              <a:srgbClr val="3C4F75"/>
            </a:solidFill>
          </p:spPr>
          <p:txBody>
            <a:bodyPr/>
            <a:lstStyle/>
            <a:p>
              <a:endParaRPr lang="en-US"/>
            </a:p>
          </p:txBody>
        </p:sp>
        <p:sp>
          <p:nvSpPr>
            <p:cNvPr id="19" name="TextBox 7">
              <a:extLst>
                <a:ext uri="{FF2B5EF4-FFF2-40B4-BE49-F238E27FC236}">
                  <a16:creationId xmlns:a16="http://schemas.microsoft.com/office/drawing/2014/main" id="{0F4F4134-489D-178D-42F4-4DF6D926BD36}"/>
                </a:ext>
              </a:extLst>
            </p:cNvPr>
            <p:cNvSpPr txBox="1"/>
            <p:nvPr/>
          </p:nvSpPr>
          <p:spPr>
            <a:xfrm>
              <a:off x="0" y="-47625"/>
              <a:ext cx="5803466" cy="986752"/>
            </a:xfrm>
            <a:prstGeom prst="rect">
              <a:avLst/>
            </a:prstGeom>
          </p:spPr>
          <p:txBody>
            <a:bodyPr lIns="50800" tIns="50800" rIns="50800" bIns="50800" rtlCol="0" anchor="ctr"/>
            <a:lstStyle/>
            <a:p>
              <a:pPr algn="ctr">
                <a:lnSpc>
                  <a:spcPts val="2940"/>
                </a:lnSpc>
              </a:pPr>
              <a:endParaRPr/>
            </a:p>
          </p:txBody>
        </p:sp>
      </p:grpSp>
      <p:grpSp>
        <p:nvGrpSpPr>
          <p:cNvPr id="2" name="Group 2"/>
          <p:cNvGrpSpPr/>
          <p:nvPr/>
        </p:nvGrpSpPr>
        <p:grpSpPr>
          <a:xfrm>
            <a:off x="696623" y="174675"/>
            <a:ext cx="8933039" cy="1411603"/>
            <a:chOff x="0" y="-52771"/>
            <a:chExt cx="2352735" cy="371780"/>
          </a:xfrm>
        </p:grpSpPr>
        <p:sp>
          <p:nvSpPr>
            <p:cNvPr id="3" name="Freeform 3"/>
            <p:cNvSpPr/>
            <p:nvPr/>
          </p:nvSpPr>
          <p:spPr>
            <a:xfrm>
              <a:off x="0" y="0"/>
              <a:ext cx="2352735" cy="319009"/>
            </a:xfrm>
            <a:custGeom>
              <a:avLst/>
              <a:gdLst/>
              <a:ahLst/>
              <a:cxnLst/>
              <a:rect l="l" t="t" r="r" b="b"/>
              <a:pathLst>
                <a:path w="2352735" h="319009">
                  <a:moveTo>
                    <a:pt x="13000" y="0"/>
                  </a:moveTo>
                  <a:lnTo>
                    <a:pt x="2339735" y="0"/>
                  </a:lnTo>
                  <a:cubicBezTo>
                    <a:pt x="2343183" y="0"/>
                    <a:pt x="2346489" y="1370"/>
                    <a:pt x="2348927" y="3808"/>
                  </a:cubicBezTo>
                  <a:cubicBezTo>
                    <a:pt x="2351365" y="6246"/>
                    <a:pt x="2352735" y="9552"/>
                    <a:pt x="2352735" y="13000"/>
                  </a:cubicBezTo>
                  <a:lnTo>
                    <a:pt x="2352735" y="306009"/>
                  </a:lnTo>
                  <a:cubicBezTo>
                    <a:pt x="2352735" y="313189"/>
                    <a:pt x="2346914" y="319009"/>
                    <a:pt x="2339735" y="319009"/>
                  </a:cubicBezTo>
                  <a:lnTo>
                    <a:pt x="13000" y="319009"/>
                  </a:lnTo>
                  <a:cubicBezTo>
                    <a:pt x="5820" y="319009"/>
                    <a:pt x="0" y="313189"/>
                    <a:pt x="0" y="306009"/>
                  </a:cubicBezTo>
                  <a:lnTo>
                    <a:pt x="0" y="13000"/>
                  </a:lnTo>
                  <a:cubicBezTo>
                    <a:pt x="0" y="5820"/>
                    <a:pt x="5820" y="0"/>
                    <a:pt x="13000" y="0"/>
                  </a:cubicBezTo>
                  <a:close/>
                </a:path>
              </a:pathLst>
            </a:custGeom>
            <a:solidFill>
              <a:srgbClr val="003EA8"/>
            </a:solidFill>
          </p:spPr>
          <p:txBody>
            <a:bodyPr/>
            <a:lstStyle/>
            <a:p>
              <a:endParaRPr lang="en-US"/>
            </a:p>
          </p:txBody>
        </p:sp>
        <p:sp>
          <p:nvSpPr>
            <p:cNvPr id="4" name="TextBox 4"/>
            <p:cNvSpPr txBox="1"/>
            <p:nvPr/>
          </p:nvSpPr>
          <p:spPr>
            <a:xfrm>
              <a:off x="0" y="-52771"/>
              <a:ext cx="2352735" cy="371780"/>
            </a:xfrm>
            <a:prstGeom prst="rect">
              <a:avLst/>
            </a:prstGeom>
          </p:spPr>
          <p:txBody>
            <a:bodyPr lIns="50800" tIns="50800" rIns="50800" bIns="50800" rtlCol="0" anchor="ctr"/>
            <a:lstStyle/>
            <a:p>
              <a:pPr algn="ctr">
                <a:lnSpc>
                  <a:spcPts val="7000"/>
                </a:lnSpc>
              </a:pPr>
              <a:r>
                <a:rPr lang="en-US" sz="5000" b="1">
                  <a:solidFill>
                    <a:srgbClr val="FFFFFF"/>
                  </a:solidFill>
                  <a:latin typeface="Arial Bold"/>
                  <a:ea typeface="Arial Bold"/>
                  <a:cs typeface="Arial Bold"/>
                  <a:sym typeface="Arial Bold"/>
                </a:rPr>
                <a:t>CƠ SỞ DỮ LIỆU </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3"/>
            <a:stretch>
              <a:fillRect/>
            </a:stretch>
          </a:blipFill>
        </p:spPr>
        <p:txBody>
          <a:bodyPr/>
          <a:lstStyle/>
          <a:p>
            <a:endParaRPr lang="en-US"/>
          </a:p>
        </p:txBody>
      </p:sp>
      <p:sp>
        <p:nvSpPr>
          <p:cNvPr id="13" name="Freeform 13"/>
          <p:cNvSpPr/>
          <p:nvPr/>
        </p:nvSpPr>
        <p:spPr>
          <a:xfrm>
            <a:off x="3270836" y="1847001"/>
            <a:ext cx="11746329" cy="7150578"/>
          </a:xfrm>
          <a:custGeom>
            <a:avLst/>
            <a:gdLst/>
            <a:ahLst/>
            <a:cxnLst/>
            <a:rect l="l" t="t" r="r" b="b"/>
            <a:pathLst>
              <a:path w="11746329" h="7150578">
                <a:moveTo>
                  <a:pt x="0" y="0"/>
                </a:moveTo>
                <a:lnTo>
                  <a:pt x="11746328" y="0"/>
                </a:lnTo>
                <a:lnTo>
                  <a:pt x="11746328" y="7150577"/>
                </a:lnTo>
                <a:lnTo>
                  <a:pt x="0" y="7150577"/>
                </a:lnTo>
                <a:lnTo>
                  <a:pt x="0" y="0"/>
                </a:lnTo>
                <a:close/>
              </a:path>
            </a:pathLst>
          </a:custGeom>
          <a:blipFill>
            <a:blip r:embed="rId4"/>
            <a:stretch>
              <a:fillRect/>
            </a:stretch>
          </a:blipFill>
        </p:spPr>
        <p:txBody>
          <a:bodyPr/>
          <a:lstStyle/>
          <a:p>
            <a:endParaRPr lang="en-US"/>
          </a:p>
        </p:txBody>
      </p:sp>
      <p:grpSp>
        <p:nvGrpSpPr>
          <p:cNvPr id="14" name="Group 14"/>
          <p:cNvGrpSpPr/>
          <p:nvPr/>
        </p:nvGrpSpPr>
        <p:grpSpPr>
          <a:xfrm>
            <a:off x="16465554" y="8997580"/>
            <a:ext cx="1587492" cy="1289420"/>
            <a:chOff x="0" y="-68667"/>
            <a:chExt cx="418105" cy="339600"/>
          </a:xfrm>
        </p:grpSpPr>
        <p:sp>
          <p:nvSpPr>
            <p:cNvPr id="15" name="Freeform 15"/>
            <p:cNvSpPr/>
            <p:nvPr/>
          </p:nvSpPr>
          <p:spPr>
            <a:xfrm>
              <a:off x="0" y="0"/>
              <a:ext cx="418105" cy="270933"/>
            </a:xfrm>
            <a:custGeom>
              <a:avLst/>
              <a:gdLst/>
              <a:ahLst/>
              <a:cxnLst/>
              <a:rect l="l" t="t" r="r" b="b"/>
              <a:pathLst>
                <a:path w="418105" h="270933">
                  <a:moveTo>
                    <a:pt x="0" y="0"/>
                  </a:moveTo>
                  <a:lnTo>
                    <a:pt x="418105" y="0"/>
                  </a:lnTo>
                  <a:lnTo>
                    <a:pt x="418105" y="270933"/>
                  </a:lnTo>
                  <a:lnTo>
                    <a:pt x="0" y="270933"/>
                  </a:lnTo>
                  <a:close/>
                </a:path>
              </a:pathLst>
            </a:custGeom>
            <a:solidFill>
              <a:srgbClr val="FFFFFF"/>
            </a:solidFill>
          </p:spPr>
          <p:txBody>
            <a:bodyPr/>
            <a:lstStyle/>
            <a:p>
              <a:endParaRPr lang="en-US"/>
            </a:p>
          </p:txBody>
        </p:sp>
        <p:sp>
          <p:nvSpPr>
            <p:cNvPr id="16" name="TextBox 16"/>
            <p:cNvSpPr txBox="1"/>
            <p:nvPr/>
          </p:nvSpPr>
          <p:spPr>
            <a:xfrm>
              <a:off x="0" y="-68667"/>
              <a:ext cx="418105" cy="339600"/>
            </a:xfrm>
            <a:prstGeom prst="rect">
              <a:avLst/>
            </a:prstGeom>
          </p:spPr>
          <p:txBody>
            <a:bodyPr lIns="50800" tIns="50800" rIns="50800" bIns="50800" rtlCol="0" anchor="ctr"/>
            <a:lstStyle/>
            <a:p>
              <a:pPr algn="ctr">
                <a:lnSpc>
                  <a:spcPts val="5599"/>
                </a:lnSpc>
              </a:pPr>
              <a:r>
                <a:rPr lang="en-US" sz="3999" b="1">
                  <a:solidFill>
                    <a:srgbClr val="000000"/>
                  </a:solidFill>
                  <a:latin typeface="Arial Bold"/>
                  <a:ea typeface="Arial Bold"/>
                  <a:cs typeface="Arial Bold"/>
                  <a:sym typeface="Arial Bold"/>
                </a:rPr>
                <a:t>9/20</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1252</Words>
  <Application>Microsoft Office PowerPoint</Application>
  <PresentationFormat>Custom</PresentationFormat>
  <Paragraphs>161</Paragraphs>
  <Slides>20</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DM Sans Bold</vt:lpstr>
      <vt:lpstr>Calibri</vt:lpstr>
      <vt:lpstr>Arial Bold</vt:lpstr>
      <vt:lpstr>Montserrat Heavy</vt:lpstr>
      <vt:lpstr>Arial</vt:lpstr>
      <vt:lpstr>Arial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khóa luận tốt nghiệp </dc:title>
  <cp:lastModifiedBy>Kim Ngan</cp:lastModifiedBy>
  <cp:revision>3</cp:revision>
  <dcterms:created xsi:type="dcterms:W3CDTF">2006-08-16T00:00:00Z</dcterms:created>
  <dcterms:modified xsi:type="dcterms:W3CDTF">2025-07-06T17:16:59Z</dcterms:modified>
  <dc:identifier>DAGqyM0b4po</dc:identifier>
</cp:coreProperties>
</file>